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4" r:id="rId3"/>
    <p:sldId id="265" r:id="rId4"/>
    <p:sldId id="266" r:id="rId5"/>
    <p:sldId id="269" r:id="rId6"/>
    <p:sldId id="270" r:id="rId7"/>
    <p:sldId id="267" r:id="rId8"/>
    <p:sldId id="271" r:id="rId9"/>
    <p:sldId id="268" r:id="rId10"/>
    <p:sldId id="273" r:id="rId11"/>
    <p:sldId id="274" r:id="rId12"/>
    <p:sldId id="272" r:id="rId13"/>
    <p:sldId id="26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94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9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8B07-2C06-4CF2-8E91-F7385E71E2CB}" type="datetimeFigureOut">
              <a:rPr lang="en-US" dirty="0"/>
              <a:t>8/12/2016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69D4-B020-4602-B87C-B094679675DF}" type="datetimeFigureOut">
              <a:rPr lang="en-US" dirty="0"/>
              <a:t>8/12/2016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11EA-3D59-4DFE-9385-0A032B3191AF}" type="datetimeFigureOut">
              <a:rPr lang="en-US" dirty="0"/>
              <a:t>8/12/2016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936D4-0671-4B70-A95D-BFBC9A35DA5B}" type="datetimeFigureOut">
              <a:rPr lang="en-US" dirty="0"/>
              <a:t>8/12/2016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DDD67DAC-232D-4042-B5C0-E64770A42A28}" type="datetimeFigureOut">
              <a:rPr lang="en-US" dirty="0"/>
              <a:t>8/12/2016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CD2C-79BD-4B90-B3FA-E3B19B3FF97B}" type="datetimeFigureOut">
              <a:rPr lang="en-US" dirty="0"/>
              <a:t>8/12/2016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FDB6-7A26-4DBB-9BB0-088C0534314D}" type="datetimeFigureOut">
              <a:rPr lang="en-US" dirty="0"/>
              <a:t>8/12/2016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7C72F-E0F0-449A-A903-6D7865ED3EFA}" type="datetimeFigureOut">
              <a:rPr lang="en-US" dirty="0"/>
              <a:t>8/12/2016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207D-C9F3-42EA-960B-DC9955B358C7}" type="datetimeFigureOut">
              <a:rPr lang="en-US" dirty="0"/>
              <a:t>8/12/2016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27A6-8947-4115-8D9E-E89B1EC0518D}" type="datetimeFigureOut">
              <a:rPr lang="en-US" dirty="0"/>
              <a:t>8/12/2016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A6F-F31A-4CA3-B222-0B3C224FF998}" type="datetimeFigureOut">
              <a:rPr lang="en-US" dirty="0"/>
              <a:t>8/12/2016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48A1663-7765-4EF4-B97F-A02E70C6265E}" type="datetimeFigureOut">
              <a:rPr lang="en-US" dirty="0"/>
              <a:t>8/12/2016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Full Stack Web Development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48400" y="4468031"/>
            <a:ext cx="3737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8949E"/>
                </a:solidFill>
              </a:rPr>
              <a:t>HTML</a:t>
            </a:r>
            <a:r>
              <a:rPr lang="en-US" sz="2400" dirty="0" smtClean="0"/>
              <a:t> / Getting Started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154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Level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Always starts on a new line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Takes up full available width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&lt;div&gt;</a:t>
            </a:r>
          </a:p>
          <a:p>
            <a:pPr marL="0" indent="0">
              <a:buNone/>
            </a:pPr>
            <a:r>
              <a:rPr lang="en-US" sz="2800" b="1" dirty="0" smtClean="0"/>
              <a:t>&lt;h1&gt; - &lt;h6&gt;</a:t>
            </a:r>
          </a:p>
          <a:p>
            <a:pPr marL="0" indent="0">
              <a:buNone/>
            </a:pPr>
            <a:r>
              <a:rPr lang="en-US" sz="2800" b="1" dirty="0" smtClean="0"/>
              <a:t>&lt;p&gt;</a:t>
            </a:r>
          </a:p>
          <a:p>
            <a:pPr marL="0" indent="0">
              <a:buNone/>
            </a:pPr>
            <a:r>
              <a:rPr lang="en-US" sz="2800" b="1" dirty="0" smtClean="0"/>
              <a:t>&lt;form&gt;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90987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Inline Level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Does not start on a new line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Takes only width necessary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&lt;span&gt;</a:t>
            </a:r>
          </a:p>
          <a:p>
            <a:pPr marL="0" indent="0">
              <a:buNone/>
            </a:pPr>
            <a:r>
              <a:rPr lang="en-US" sz="2800" b="1" dirty="0" smtClean="0"/>
              <a:t>&lt;a&gt;</a:t>
            </a:r>
          </a:p>
          <a:p>
            <a:pPr marL="0" indent="0">
              <a:buNone/>
            </a:pPr>
            <a:r>
              <a:rPr lang="en-US" sz="2800" b="1" dirty="0" smtClean="0"/>
              <a:t>&lt;</a:t>
            </a:r>
            <a:r>
              <a:rPr lang="en-US" sz="2800" b="1" dirty="0" err="1" smtClean="0"/>
              <a:t>img</a:t>
            </a:r>
            <a:r>
              <a:rPr lang="en-US" sz="2800" b="1" dirty="0" smtClean="0"/>
              <a:t>&gt;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2203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Web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/>
              <a:t>Use a text editor or IDE to create your HTML document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/>
              <a:t>Add elements, tags, attributes, etc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/>
              <a:t>Save file with a .html extension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/>
              <a:t>Open it up in a browser – No server needed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4880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730" y="2346236"/>
            <a:ext cx="3430789" cy="1709500"/>
          </a:xfrm>
        </p:spPr>
      </p:pic>
    </p:spTree>
    <p:extLst>
      <p:ext uri="{BB962C8B-B14F-4D97-AF65-F5344CB8AC3E}">
        <p14:creationId xmlns:p14="http://schemas.microsoft.com/office/powerpoint/2010/main" val="315299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4887" y="3538330"/>
            <a:ext cx="8571506" cy="27193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HTML?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b="1" i="1" dirty="0" smtClean="0"/>
              <a:t>HTML</a:t>
            </a:r>
            <a:r>
              <a:rPr lang="en-US" sz="2800" i="1" dirty="0" smtClean="0"/>
              <a:t> is a </a:t>
            </a:r>
            <a:r>
              <a:rPr lang="en-US" sz="2800" b="1" i="1" dirty="0" smtClean="0"/>
              <a:t>markup language </a:t>
            </a:r>
            <a:r>
              <a:rPr lang="en-US" sz="2800" i="1" dirty="0" smtClean="0"/>
              <a:t>for creating web documents / pages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800" i="1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H</a:t>
            </a:r>
            <a:r>
              <a:rPr lang="en-US" sz="2800" dirty="0" smtClean="0"/>
              <a:t>yper </a:t>
            </a:r>
            <a:r>
              <a:rPr lang="en-US" sz="2800" b="1" dirty="0" smtClean="0"/>
              <a:t>T</a:t>
            </a:r>
            <a:r>
              <a:rPr lang="en-US" sz="2800" dirty="0" smtClean="0"/>
              <a:t>ext </a:t>
            </a:r>
            <a:r>
              <a:rPr lang="en-US" sz="2800" b="1" dirty="0" smtClean="0"/>
              <a:t>M</a:t>
            </a:r>
            <a:r>
              <a:rPr lang="en-US" sz="2800" dirty="0" smtClean="0"/>
              <a:t>arkup </a:t>
            </a:r>
            <a:r>
              <a:rPr lang="en-US" sz="2800" b="1" dirty="0" smtClean="0"/>
              <a:t>L</a:t>
            </a:r>
            <a:r>
              <a:rPr lang="en-US" sz="2800" dirty="0" smtClean="0"/>
              <a:t>anguage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Markup language – Uses a set of markup tags 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/>
              <a:t>NOT</a:t>
            </a:r>
            <a:r>
              <a:rPr lang="en-US" sz="2800" dirty="0" smtClean="0"/>
              <a:t> a programming language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5689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HTML tags define HTML elements which is an individual component of an HTML document or web page.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Keywords surrounded by angle brackets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8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 smtClean="0"/>
              <a:t>&lt;p&gt;This is a paragraph element surrounded in paragraph tags&lt;/p&gt;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5272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/>
              <a:t>&lt;!DOCTYPE html&gt;</a:t>
            </a:r>
          </a:p>
          <a:p>
            <a:pPr marL="0" indent="0">
              <a:buNone/>
            </a:pPr>
            <a:r>
              <a:rPr lang="en-US" sz="2800" dirty="0" smtClean="0"/>
              <a:t>&lt;</a:t>
            </a:r>
            <a:r>
              <a:rPr lang="en-US" sz="2800" dirty="0"/>
              <a:t>html</a:t>
            </a:r>
            <a:r>
              <a:rPr lang="en-US" sz="2800" dirty="0" smtClean="0"/>
              <a:t>&gt;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&lt;head&gt;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&lt;title&gt;My Webpage&lt;/title&gt;</a:t>
            </a:r>
          </a:p>
          <a:p>
            <a:pPr marL="0" indent="0">
              <a:buNone/>
            </a:pPr>
            <a:r>
              <a:rPr lang="en-US" sz="2800" dirty="0" smtClean="0"/>
              <a:t>	&lt;/head&gt;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	&lt;</a:t>
            </a:r>
            <a:r>
              <a:rPr lang="en-US" sz="2800" dirty="0"/>
              <a:t>body&gt;</a:t>
            </a:r>
          </a:p>
          <a:p>
            <a:pPr marL="0" indent="0">
              <a:buNone/>
            </a:pPr>
            <a:r>
              <a:rPr lang="en-US" sz="2800" dirty="0"/>
              <a:t>    </a:t>
            </a:r>
            <a:r>
              <a:rPr lang="en-US" sz="2800" dirty="0" smtClean="0"/>
              <a:t>		&lt;p&gt;This </a:t>
            </a:r>
            <a:r>
              <a:rPr lang="en-US" sz="2800" dirty="0"/>
              <a:t>is my first web </a:t>
            </a:r>
            <a:r>
              <a:rPr lang="en-US" sz="2800" dirty="0" smtClean="0"/>
              <a:t>page&lt;/p&gt;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	&lt;/</a:t>
            </a:r>
            <a:r>
              <a:rPr lang="en-US" sz="2800" dirty="0"/>
              <a:t>body&gt;</a:t>
            </a:r>
          </a:p>
          <a:p>
            <a:pPr marL="0" indent="0">
              <a:buNone/>
            </a:pPr>
            <a:r>
              <a:rPr lang="en-US" sz="2800" dirty="0" smtClean="0"/>
              <a:t>&lt;/</a:t>
            </a:r>
            <a:r>
              <a:rPr lang="en-US" sz="2800" dirty="0"/>
              <a:t>html&gt;</a:t>
            </a:r>
          </a:p>
        </p:txBody>
      </p:sp>
    </p:spTree>
    <p:extLst>
      <p:ext uri="{BB962C8B-B14F-4D97-AF65-F5344CB8AC3E}">
        <p14:creationId xmlns:p14="http://schemas.microsoft.com/office/powerpoint/2010/main" val="353393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 smtClean="0"/>
              <a:t>&lt;!DOCTYPE html&gt; </a:t>
            </a:r>
            <a:r>
              <a:rPr lang="en-US" dirty="0" smtClean="0"/>
              <a:t>- Declaration defines this document as HTML5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smtClean="0"/>
              <a:t>&lt;html&gt; </a:t>
            </a:r>
            <a:r>
              <a:rPr lang="en-US" dirty="0" smtClean="0"/>
              <a:t>- Describes an HTML document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smtClean="0"/>
              <a:t>&lt;head&gt; </a:t>
            </a:r>
            <a:r>
              <a:rPr lang="en-US" dirty="0" smtClean="0"/>
              <a:t>- Provides information about the document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smtClean="0"/>
              <a:t>&lt;title&gt; </a:t>
            </a:r>
            <a:r>
              <a:rPr lang="en-US" dirty="0" smtClean="0"/>
              <a:t>- Provides a title for the document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smtClean="0"/>
              <a:t>&lt;body&gt; </a:t>
            </a:r>
            <a:r>
              <a:rPr lang="en-US" dirty="0" smtClean="0"/>
              <a:t>- Describes the visible page content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41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7" y="484632"/>
            <a:ext cx="10674229" cy="1609344"/>
          </a:xfrm>
        </p:spPr>
        <p:txBody>
          <a:bodyPr/>
          <a:lstStyle/>
          <a:p>
            <a:r>
              <a:rPr lang="en-US" dirty="0" smtClean="0"/>
              <a:t>Common Doctype Declarations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48" y="2093976"/>
            <a:ext cx="6932039" cy="4051300"/>
          </a:xfrm>
        </p:spPr>
      </p:pic>
    </p:spTree>
    <p:extLst>
      <p:ext uri="{BB962C8B-B14F-4D97-AF65-F5344CB8AC3E}">
        <p14:creationId xmlns:p14="http://schemas.microsoft.com/office/powerpoint/2010/main" val="219140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Not all tags have closing tags like </a:t>
            </a:r>
            <a:r>
              <a:rPr lang="en-US" b="1" dirty="0" smtClean="0"/>
              <a:t>&lt;p&gt;&lt;/p&gt;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Some tags can close themselves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Line-Break Tag - </a:t>
            </a:r>
            <a:r>
              <a:rPr lang="en-US" b="1" dirty="0" smtClean="0"/>
              <a:t>&lt;br&gt;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Self Closing Line-Break Tag - </a:t>
            </a:r>
            <a:r>
              <a:rPr lang="en-US" b="1" dirty="0" smtClean="0"/>
              <a:t>&lt;br /&gt; </a:t>
            </a:r>
            <a:r>
              <a:rPr lang="en-US" i="1" dirty="0" smtClean="0"/>
              <a:t>(Remnant of XHTML)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89525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3239759" cy="40507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Paragraph &lt;p&gt;</a:t>
            </a:r>
          </a:p>
          <a:p>
            <a:pPr marL="0" indent="0">
              <a:buNone/>
            </a:pPr>
            <a:r>
              <a:rPr lang="en-US" dirty="0" smtClean="0"/>
              <a:t>Headings &lt;h1&gt; - &lt;h6&gt;</a:t>
            </a:r>
          </a:p>
          <a:p>
            <a:pPr marL="0" indent="0">
              <a:buNone/>
            </a:pPr>
            <a:r>
              <a:rPr lang="en-US" dirty="0" smtClean="0"/>
              <a:t>Link &lt;a&gt;</a:t>
            </a:r>
          </a:p>
          <a:p>
            <a:pPr marL="0" indent="0">
              <a:buNone/>
            </a:pPr>
            <a:r>
              <a:rPr lang="en-US" dirty="0" smtClean="0"/>
              <a:t>Image &lt;img&gt;</a:t>
            </a:r>
          </a:p>
          <a:p>
            <a:pPr marL="0" indent="0">
              <a:buNone/>
            </a:pPr>
            <a:r>
              <a:rPr lang="en-US" dirty="0" smtClean="0"/>
              <a:t>Unordered List &lt;ul&gt;</a:t>
            </a:r>
          </a:p>
          <a:p>
            <a:pPr marL="0" indent="0">
              <a:buNone/>
            </a:pPr>
            <a:r>
              <a:rPr lang="en-US" dirty="0" smtClean="0"/>
              <a:t>Ordered List &lt;ol&gt;</a:t>
            </a:r>
          </a:p>
          <a:p>
            <a:pPr marL="0" indent="0">
              <a:buNone/>
            </a:pPr>
            <a:r>
              <a:rPr lang="en-US" dirty="0" smtClean="0"/>
              <a:t>List Item &lt;li&gt;</a:t>
            </a:r>
          </a:p>
          <a:p>
            <a:pPr marL="0" indent="0">
              <a:buNone/>
            </a:pPr>
            <a:r>
              <a:rPr lang="en-US" dirty="0" smtClean="0"/>
              <a:t>Table &lt;table&gt;</a:t>
            </a:r>
          </a:p>
          <a:p>
            <a:pPr marL="0" indent="0">
              <a:buNone/>
            </a:pPr>
            <a:r>
              <a:rPr lang="en-US" dirty="0" smtClean="0"/>
              <a:t>Form &lt;form&gt;</a:t>
            </a:r>
          </a:p>
          <a:p>
            <a:pPr marL="0" indent="0">
              <a:buNone/>
            </a:pPr>
            <a:r>
              <a:rPr lang="en-US" dirty="0" smtClean="0"/>
              <a:t>Input &lt;input&gt;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85650" y="2129359"/>
            <a:ext cx="3239759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dirty="0" smtClean="0"/>
              <a:t>Button &lt;button&gt;</a:t>
            </a:r>
          </a:p>
          <a:p>
            <a:pPr marL="0" indent="0">
              <a:buFont typeface="Wingdings" pitchFamily="2" charset="2"/>
              <a:buNone/>
            </a:pPr>
            <a:r>
              <a:rPr lang="en-US" dirty="0" smtClean="0"/>
              <a:t>Lin Break &lt;br&gt;</a:t>
            </a:r>
          </a:p>
          <a:p>
            <a:pPr marL="0" indent="0">
              <a:buFont typeface="Wingdings" pitchFamily="2" charset="2"/>
              <a:buNone/>
            </a:pPr>
            <a:r>
              <a:rPr lang="en-US" dirty="0" smtClean="0"/>
              <a:t>Horizontal Rule &lt;</a:t>
            </a:r>
            <a:r>
              <a:rPr lang="en-US" dirty="0" err="1" smtClean="0"/>
              <a:t>hr</a:t>
            </a:r>
            <a:r>
              <a:rPr lang="en-US" dirty="0" smtClean="0"/>
              <a:t>&gt;</a:t>
            </a:r>
          </a:p>
          <a:p>
            <a:pPr marL="0" indent="0">
              <a:buFont typeface="Wingdings" pitchFamily="2" charset="2"/>
              <a:buNone/>
            </a:pPr>
            <a:r>
              <a:rPr lang="en-US" dirty="0" smtClean="0"/>
              <a:t>Division &lt;div&gt;</a:t>
            </a:r>
          </a:p>
          <a:p>
            <a:pPr marL="0" indent="0">
              <a:buFont typeface="Wingdings" pitchFamily="2" charset="2"/>
              <a:buNone/>
            </a:pPr>
            <a:r>
              <a:rPr lang="en-US" dirty="0" smtClean="0"/>
              <a:t>HTML &lt;html&gt;</a:t>
            </a:r>
          </a:p>
          <a:p>
            <a:pPr marL="0" indent="0">
              <a:buFont typeface="Wingdings" pitchFamily="2" charset="2"/>
              <a:buNone/>
            </a:pPr>
            <a:r>
              <a:rPr lang="en-US" dirty="0" smtClean="0"/>
              <a:t>Head &lt;head&gt;</a:t>
            </a:r>
          </a:p>
          <a:p>
            <a:pPr marL="0" indent="0">
              <a:buFont typeface="Wingdings" pitchFamily="2" charset="2"/>
              <a:buNone/>
            </a:pPr>
            <a:r>
              <a:rPr lang="en-US" dirty="0" smtClean="0"/>
              <a:t>Body &lt;body&gt;</a:t>
            </a:r>
          </a:p>
          <a:p>
            <a:pPr marL="0" indent="0">
              <a:buFont typeface="Wingdings" pitchFamily="2" charset="2"/>
              <a:buNone/>
            </a:pPr>
            <a:r>
              <a:rPr lang="en-US" dirty="0" smtClean="0"/>
              <a:t>Strong &lt;strong&gt;</a:t>
            </a:r>
          </a:p>
          <a:p>
            <a:pPr marL="0" indent="0">
              <a:buFont typeface="Wingdings" pitchFamily="2" charset="2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9847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Tags can also have “attributes” which include extra bits of information about that tag/element. Attributes appear in the tag inside of quotation marks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/>
              <a:t>&lt;tag attribute=“value”&gt;&lt;/tag&gt;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/>
              <a:t>&lt;a </a:t>
            </a:r>
            <a:r>
              <a:rPr lang="en-US" sz="2400" b="1" dirty="0" err="1" smtClean="0"/>
              <a:t>href</a:t>
            </a:r>
            <a:r>
              <a:rPr lang="en-US" sz="2400" b="1" smtClean="0"/>
              <a:t>=“http</a:t>
            </a:r>
            <a:r>
              <a:rPr lang="en-US" sz="2400" b="1" smtClean="0"/>
              <a:t>://</a:t>
            </a:r>
            <a:r>
              <a:rPr lang="en-US" sz="2400" b="1" smtClean="0"/>
              <a:t>google.com”&gt;</a:t>
            </a:r>
            <a:r>
              <a:rPr lang="en-US" sz="2400" b="1" dirty="0" smtClean="0"/>
              <a:t>Click&lt;/a&gt;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/>
              <a:t>&lt;h1 id=“myHeading”&gt;&lt;/h1&gt;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5416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1677</TotalTime>
  <Words>408</Words>
  <Application>Microsoft Office PowerPoint</Application>
  <PresentationFormat>Widescreen</PresentationFormat>
  <Paragraphs>80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Arial Black</vt:lpstr>
      <vt:lpstr>Wingdings</vt:lpstr>
      <vt:lpstr>Wood Type</vt:lpstr>
      <vt:lpstr>Full Stack Web Development</vt:lpstr>
      <vt:lpstr>What Is HTML?</vt:lpstr>
      <vt:lpstr>HTML Tags</vt:lpstr>
      <vt:lpstr>Page Structure</vt:lpstr>
      <vt:lpstr>Page Structure</vt:lpstr>
      <vt:lpstr>Common Doctype Declarations</vt:lpstr>
      <vt:lpstr>Closing Tags</vt:lpstr>
      <vt:lpstr>Common Tags</vt:lpstr>
      <vt:lpstr>Attributes</vt:lpstr>
      <vt:lpstr>Block Level Elements</vt:lpstr>
      <vt:lpstr>Inline Level Elements</vt:lpstr>
      <vt:lpstr>Creating A Web Page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Stack Web Development</dc:title>
  <dc:creator>Brad Traversy</dc:creator>
  <cp:lastModifiedBy>Brad Traversy</cp:lastModifiedBy>
  <cp:revision>14</cp:revision>
  <dcterms:created xsi:type="dcterms:W3CDTF">2016-08-08T14:29:34Z</dcterms:created>
  <dcterms:modified xsi:type="dcterms:W3CDTF">2016-08-13T17:29:53Z</dcterms:modified>
</cp:coreProperties>
</file>