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64" r:id="rId3"/>
    <p:sldId id="265" r:id="rId4"/>
    <p:sldId id="269" r:id="rId5"/>
    <p:sldId id="266" r:id="rId6"/>
    <p:sldId id="267" r:id="rId7"/>
    <p:sldId id="268" r:id="rId8"/>
    <p:sldId id="270" r:id="rId9"/>
    <p:sldId id="271" r:id="rId10"/>
    <p:sldId id="272" r:id="rId11"/>
    <p:sldId id="273" r:id="rId12"/>
    <p:sldId id="26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94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9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8B07-2C06-4CF2-8E91-F7385E71E2CB}" type="datetimeFigureOut">
              <a:rPr lang="en-US" dirty="0"/>
              <a:t>8/26/2016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69D4-B020-4602-B87C-B094679675DF}" type="datetimeFigureOut">
              <a:rPr lang="en-US" dirty="0"/>
              <a:t>8/26/2016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C11EA-3D59-4DFE-9385-0A032B3191AF}" type="datetimeFigureOut">
              <a:rPr lang="en-US" dirty="0"/>
              <a:t>8/26/2016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36D4-0671-4B70-A95D-BFBC9A35DA5B}" type="datetimeFigureOut">
              <a:rPr lang="en-US" dirty="0"/>
              <a:t>8/26/2016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DDD67DAC-232D-4042-B5C0-E64770A42A28}" type="datetimeFigureOut">
              <a:rPr lang="en-US" dirty="0"/>
              <a:t>8/26/2016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CD2C-79BD-4B90-B3FA-E3B19B3FF97B}" type="datetimeFigureOut">
              <a:rPr lang="en-US" dirty="0"/>
              <a:t>8/26/2016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FDB6-7A26-4DBB-9BB0-088C0534314D}" type="datetimeFigureOut">
              <a:rPr lang="en-US" dirty="0"/>
              <a:t>8/26/2016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C72F-E0F0-449A-A903-6D7865ED3EFA}" type="datetimeFigureOut">
              <a:rPr lang="en-US" dirty="0"/>
              <a:t>8/26/2016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207D-C9F3-42EA-960B-DC9955B358C7}" type="datetimeFigureOut">
              <a:rPr lang="en-US" dirty="0"/>
              <a:t>8/26/2016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27A6-8947-4115-8D9E-E89B1EC0518D}" type="datetimeFigureOut">
              <a:rPr lang="en-US" dirty="0"/>
              <a:t>8/26/2016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0A6F-F31A-4CA3-B222-0B3C224FF998}" type="datetimeFigureOut">
              <a:rPr lang="en-US" dirty="0"/>
              <a:t>8/26/2016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48A1663-7765-4EF4-B97F-A02E70C6265E}" type="datetimeFigureOut">
              <a:rPr lang="en-US" dirty="0"/>
              <a:t>8/26/2016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Full Stack Web Development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35610" y="4468031"/>
            <a:ext cx="5294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38949E"/>
                </a:solidFill>
              </a:rPr>
              <a:t>           JQuery </a:t>
            </a:r>
            <a:r>
              <a:rPr lang="en-US" sz="2400" dirty="0" smtClean="0"/>
              <a:t>/ Getting Started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154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 Manipulation </a:t>
            </a:r>
            <a:r>
              <a:rPr lang="en-US" sz="1800" dirty="0" smtClean="0"/>
              <a:t>(Continued)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1" smtClean="0"/>
              <a:t>after</a:t>
            </a:r>
            <a:r>
              <a:rPr lang="en-US" sz="2400" b="1" dirty="0"/>
              <a:t>() </a:t>
            </a:r>
            <a:r>
              <a:rPr lang="en-US" sz="2400" dirty="0"/>
              <a:t>– Insert content after selected items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/>
              <a:t>before() </a:t>
            </a:r>
            <a:r>
              <a:rPr lang="en-US" sz="2400" dirty="0"/>
              <a:t>– Insert content before selected items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/>
              <a:t>remove() </a:t>
            </a:r>
            <a:r>
              <a:rPr lang="en-US" sz="2400" dirty="0" smtClean="0"/>
              <a:t>– Remove selected elements and its child elements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/>
              <a:t>empty() </a:t>
            </a:r>
            <a:r>
              <a:rPr lang="en-US" sz="2400" dirty="0" smtClean="0"/>
              <a:t>– Removes child elements from selected elements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 err="1" smtClean="0"/>
              <a:t>addClass</a:t>
            </a:r>
            <a:r>
              <a:rPr lang="en-US" sz="2400" b="1" dirty="0" smtClean="0"/>
              <a:t>(), removeClass(), </a:t>
            </a:r>
            <a:r>
              <a:rPr lang="en-US" sz="2400" b="1" dirty="0" err="1" smtClean="0"/>
              <a:t>toggleClass</a:t>
            </a:r>
            <a:r>
              <a:rPr lang="en-US" sz="2400" b="1" dirty="0" smtClean="0"/>
              <a:t>(), </a:t>
            </a:r>
            <a:r>
              <a:rPr lang="en-US" sz="2400" b="1" dirty="0" err="1" smtClean="0"/>
              <a:t>css</a:t>
            </a:r>
            <a:r>
              <a:rPr lang="en-US" sz="2400" b="1" dirty="0" smtClean="0"/>
              <a:t>() </a:t>
            </a:r>
            <a:r>
              <a:rPr lang="en-US" sz="2400" dirty="0" smtClean="0"/>
              <a:t>– Manipulate CSS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8690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jQuery &amp; Ajax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10058400" cy="464337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Ajax  allows us to exchange data with a server and upload parts of a webpage. jQuery gives us some tools to make this a little easier than with plain JavaScript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load() </a:t>
            </a:r>
            <a:r>
              <a:rPr lang="en-US" dirty="0" smtClean="0"/>
              <a:t>– Loads data from a server and puts it into a selected element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	$(</a:t>
            </a:r>
            <a:r>
              <a:rPr lang="en-US" sz="1800" b="1" i="1" dirty="0">
                <a:solidFill>
                  <a:schemeClr val="bg1">
                    <a:lumMod val="50000"/>
                  </a:schemeClr>
                </a:solidFill>
              </a:rPr>
              <a:t>selector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).load(</a:t>
            </a:r>
            <a:r>
              <a:rPr lang="en-US" sz="1800" b="1" i="1" dirty="0" err="1">
                <a:solidFill>
                  <a:schemeClr val="bg1">
                    <a:lumMod val="50000"/>
                  </a:schemeClr>
                </a:solidFill>
              </a:rPr>
              <a:t>URL,data,callback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);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b="1" dirty="0" smtClean="0"/>
              <a:t>get() – </a:t>
            </a:r>
            <a:r>
              <a:rPr lang="en-US" dirty="0" smtClean="0"/>
              <a:t>Requests data from a server with an HTTP GET request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	$.get(</a:t>
            </a:r>
            <a:r>
              <a:rPr lang="en-US" sz="1800" b="1" i="1" dirty="0" err="1" smtClean="0">
                <a:solidFill>
                  <a:schemeClr val="bg1">
                    <a:lumMod val="50000"/>
                  </a:schemeClr>
                </a:solidFill>
              </a:rPr>
              <a:t>URL,callback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);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b="1" dirty="0" smtClean="0"/>
              <a:t>post() – </a:t>
            </a:r>
            <a:r>
              <a:rPr lang="en-US" dirty="0" smtClean="0"/>
              <a:t>Requests or submits data to a server with an HTTP POST request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$.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post(</a:t>
            </a:r>
            <a:r>
              <a:rPr lang="en-US" sz="1800" b="1" i="1" dirty="0" err="1">
                <a:solidFill>
                  <a:schemeClr val="bg1">
                    <a:lumMod val="50000"/>
                  </a:schemeClr>
                </a:solidFill>
              </a:rPr>
              <a:t>URL,data,callback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);</a:t>
            </a:r>
            <a:endParaRPr lang="en-US" sz="1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98994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730" y="2346236"/>
            <a:ext cx="3430789" cy="1709500"/>
          </a:xfrm>
        </p:spPr>
      </p:pic>
    </p:spTree>
    <p:extLst>
      <p:ext uri="{BB962C8B-B14F-4D97-AF65-F5344CB8AC3E}">
        <p14:creationId xmlns:p14="http://schemas.microsoft.com/office/powerpoint/2010/main" val="315299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jQuery?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900361"/>
            <a:ext cx="10058400" cy="467536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/>
              <a:t>jQuery</a:t>
            </a:r>
            <a:r>
              <a:rPr lang="en-US" sz="2400" dirty="0" smtClean="0"/>
              <a:t> is a lightweight, fast and feature-rich JavaScript library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/>
              <a:t>jQuery</a:t>
            </a:r>
            <a:r>
              <a:rPr lang="en-US" sz="2400" dirty="0" smtClean="0"/>
              <a:t> was created to make certain things easier such as document manipulation, event handling, animation and more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/>
              <a:t>jQuery</a:t>
            </a:r>
            <a:r>
              <a:rPr lang="en-US" sz="2400" dirty="0" smtClean="0"/>
              <a:t> can be used by simply including a single file in your document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i="1" dirty="0">
                <a:solidFill>
                  <a:schemeClr val="bg1">
                    <a:lumMod val="50000"/>
                  </a:schemeClr>
                </a:solidFill>
              </a:rPr>
              <a:t>&lt;script   </a:t>
            </a:r>
            <a:r>
              <a:rPr lang="en-US" sz="2400" b="1" i="1" dirty="0" err="1">
                <a:solidFill>
                  <a:schemeClr val="bg1">
                    <a:lumMod val="50000"/>
                  </a:schemeClr>
                </a:solidFill>
              </a:rPr>
              <a:t>src</a:t>
            </a:r>
            <a:r>
              <a:rPr lang="en-US" sz="2400" b="1" i="1" dirty="0">
                <a:solidFill>
                  <a:schemeClr val="bg1">
                    <a:lumMod val="50000"/>
                  </a:schemeClr>
                </a:solidFill>
              </a:rPr>
              <a:t>="https://code.jquery.com/jquery-1.12.4.js</a:t>
            </a:r>
            <a:r>
              <a:rPr lang="en-US" sz="2400" b="1" i="1" dirty="0" smtClean="0">
                <a:solidFill>
                  <a:schemeClr val="bg1">
                    <a:lumMod val="50000"/>
                  </a:schemeClr>
                </a:solidFill>
              </a:rPr>
              <a:t>"&gt;&lt;/</a:t>
            </a:r>
            <a:r>
              <a:rPr lang="en-US" sz="2400" b="1" i="1" dirty="0">
                <a:solidFill>
                  <a:schemeClr val="bg1">
                    <a:lumMod val="50000"/>
                  </a:schemeClr>
                </a:solidFill>
              </a:rPr>
              <a:t>script&gt;</a:t>
            </a:r>
            <a:endParaRPr lang="en-US" sz="2400" b="1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89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jQuery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961965"/>
            <a:ext cx="10058400" cy="478506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</a:pPr>
            <a:r>
              <a:rPr lang="en-US" sz="2400" dirty="0" smtClean="0"/>
              <a:t>jQuery uses a special syntax for selecting HTML elements and performing actions</a:t>
            </a:r>
            <a:endParaRPr lang="en-US" dirty="0"/>
          </a:p>
          <a:p>
            <a:pPr marL="0" indent="0">
              <a:lnSpc>
                <a:spcPct val="160000"/>
              </a:lnSpc>
              <a:buNone/>
            </a:pPr>
            <a:r>
              <a:rPr lang="en-US" sz="2400" b="1" dirty="0" smtClean="0"/>
              <a:t>$(selector).action()</a:t>
            </a:r>
          </a:p>
          <a:p>
            <a:pPr marL="0" indent="0">
              <a:lnSpc>
                <a:spcPct val="160000"/>
              </a:lnSpc>
              <a:buNone/>
            </a:pPr>
            <a:endParaRPr lang="en-US" sz="2400" b="1" dirty="0"/>
          </a:p>
          <a:p>
            <a:pPr marL="0" indent="0">
              <a:lnSpc>
                <a:spcPct val="160000"/>
              </a:lnSpc>
              <a:buNone/>
            </a:pPr>
            <a:r>
              <a:rPr lang="en-US" sz="2400" dirty="0" smtClean="0"/>
              <a:t>Selectors are the same that CSS uses</a:t>
            </a:r>
            <a:endParaRPr lang="en-US" sz="2400" b="1" dirty="0"/>
          </a:p>
          <a:p>
            <a:pPr marL="0" indent="0">
              <a:lnSpc>
                <a:spcPct val="160000"/>
              </a:lnSpc>
              <a:buNone/>
            </a:pPr>
            <a:r>
              <a:rPr lang="en-US" sz="2400" b="1" dirty="0" smtClean="0"/>
              <a:t>$(‘h1’).hide()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sz="2400" b="1" dirty="0" smtClean="0"/>
              <a:t>$(‘.someClass’).hide()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sz="2400" b="1" dirty="0" smtClean="0"/>
              <a:t>$(‘#someId’).hide()</a:t>
            </a:r>
          </a:p>
          <a:p>
            <a:pPr marL="0" indent="0">
              <a:buNone/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230687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Selector Examples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5649600"/>
              </p:ext>
            </p:extLst>
          </p:nvPr>
        </p:nvGraphicFramePr>
        <p:xfrm>
          <a:off x="1179466" y="1879205"/>
          <a:ext cx="9927663" cy="4474030"/>
        </p:xfrm>
        <a:graphic>
          <a:graphicData uri="http://schemas.openxmlformats.org/drawingml/2006/table">
            <a:tbl>
              <a:tblPr/>
              <a:tblGrid>
                <a:gridCol w="3309221"/>
                <a:gridCol w="3309221"/>
                <a:gridCol w="3309221"/>
              </a:tblGrid>
              <a:tr h="259391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$("*")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Selects all elements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200" dirty="0">
                        <a:effectLst/>
                      </a:endParaRP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</a:tr>
              <a:tr h="259391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$(this)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Selects the current HTML element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200" dirty="0">
                        <a:effectLst/>
                      </a:endParaRP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00244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$("p.intro")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Selects all &lt;p&gt; elements with class="intro"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200" dirty="0">
                        <a:effectLst/>
                      </a:endParaRP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</a:tr>
              <a:tr h="259391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$("p:first")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Selects the first &lt;p&gt; element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200" dirty="0">
                        <a:effectLst/>
                      </a:endParaRP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00244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$("ul li:first")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Selects the first &lt;li&gt; element of the first &lt;ul&gt;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200" dirty="0">
                        <a:effectLst/>
                      </a:endParaRP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</a:tr>
              <a:tr h="400244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$("ul li:first-child")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Selects the first &lt;li&gt; element of every &lt;ul&gt;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200" dirty="0">
                        <a:effectLst/>
                      </a:endParaRP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00244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$("[href]")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Selects all elements with an href attribute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200" dirty="0">
                        <a:effectLst/>
                      </a:endParaRP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</a:tr>
              <a:tr h="556861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$("a[target='_blank']")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Selects all &lt;a&gt; elements with a target attribute value equal to "_blank"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200" dirty="0">
                        <a:effectLst/>
                      </a:endParaRP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56861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$("a[target!='_blank']")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Selects all &lt;a&gt; elements with a target attribute value NOT equal to "_blank"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200" dirty="0">
                        <a:effectLst/>
                      </a:endParaRP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</a:tr>
              <a:tr h="438921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$(":button")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Selects all &lt;button&gt; elements and &lt;input&gt; elements of type="button"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200" dirty="0">
                        <a:effectLst/>
                      </a:endParaRP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9391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$("tr:even")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Selects all even &lt;</a:t>
                      </a:r>
                      <a:r>
                        <a:rPr lang="en-US" sz="1200" dirty="0" err="1">
                          <a:effectLst/>
                        </a:rPr>
                        <a:t>tr</a:t>
                      </a:r>
                      <a:r>
                        <a:rPr lang="en-US" sz="1200" dirty="0">
                          <a:effectLst/>
                        </a:rPr>
                        <a:t>&gt; elements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200" dirty="0">
                        <a:effectLst/>
                      </a:endParaRP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</a:tr>
              <a:tr h="259391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$("tr:odd")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Selects all odd &lt;tr&gt; elements</a:t>
                      </a:r>
                    </a:p>
                  </a:txBody>
                  <a:tcPr marL="39931" marR="39931" marT="39931" marB="399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47917" marR="47917" marT="23958" marB="23958">
                    <a:lnL>
                      <a:noFill/>
                    </a:lnL>
                    <a:lnT>
                      <a:noFill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328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Ready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10058400" cy="473659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Used to make sure everything is ready and loaded and prevents jQuery code from running to early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b="1" dirty="0" smtClean="0"/>
              <a:t>$(document).ready(function(){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b="1" dirty="0" smtClean="0"/>
              <a:t>	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// Code here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b="1" dirty="0" smtClean="0"/>
              <a:t>});</a:t>
            </a:r>
          </a:p>
          <a:p>
            <a:pPr marL="0" indent="0">
              <a:lnSpc>
                <a:spcPct val="100000"/>
              </a:lnSpc>
              <a:buNone/>
            </a:pPr>
            <a:endParaRPr lang="en-US" b="1" dirty="0"/>
          </a:p>
          <a:p>
            <a:pPr marL="0" indent="0">
              <a:lnSpc>
                <a:spcPct val="100000"/>
              </a:lnSpc>
              <a:buNone/>
            </a:pPr>
            <a:r>
              <a:rPr lang="en-US" b="1" dirty="0" smtClean="0"/>
              <a:t>$(function(){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b="1" dirty="0" smtClean="0"/>
              <a:t>	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// Code here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b="1" dirty="0" smtClean="0"/>
              <a:t>})</a:t>
            </a:r>
            <a:endParaRPr lang="en-US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41538" y="5078025"/>
            <a:ext cx="111947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1365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28445"/>
            <a:ext cx="10058400" cy="7928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Most DOM events have an equivalent jQuery event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3411984" y="2462153"/>
            <a:ext cx="6096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914400"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</a:pPr>
            <a:r>
              <a:rPr lang="en-US" sz="1900" dirty="0" smtClean="0"/>
              <a:t>dblclick()</a:t>
            </a:r>
          </a:p>
          <a:p>
            <a:pPr defTabSz="914400"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</a:pPr>
            <a:r>
              <a:rPr lang="en-US" sz="1900" dirty="0" smtClean="0"/>
              <a:t>die()</a:t>
            </a:r>
          </a:p>
          <a:p>
            <a:pPr defTabSz="914400"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</a:pPr>
            <a:r>
              <a:rPr lang="en-US" sz="1900" dirty="0" smtClean="0"/>
              <a:t>bind()</a:t>
            </a:r>
          </a:p>
          <a:p>
            <a:pPr defTabSz="914400"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</a:pPr>
            <a:r>
              <a:rPr lang="en-US" sz="1900" dirty="0" smtClean="0"/>
              <a:t>unbind()</a:t>
            </a:r>
          </a:p>
          <a:p>
            <a:pPr defTabSz="914400"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</a:pPr>
            <a:r>
              <a:rPr lang="en-US" sz="1900" dirty="0" smtClean="0"/>
              <a:t>change()</a:t>
            </a:r>
          </a:p>
          <a:p>
            <a:pPr defTabSz="914400"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</a:pPr>
            <a:r>
              <a:rPr lang="en-US" sz="1900" dirty="0" smtClean="0"/>
              <a:t>ready()</a:t>
            </a:r>
          </a:p>
          <a:p>
            <a:pPr defTabSz="914400"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</a:pPr>
            <a:r>
              <a:rPr lang="en-US" sz="1900" dirty="0" smtClean="0"/>
              <a:t>toggle()</a:t>
            </a:r>
          </a:p>
          <a:p>
            <a:pPr defTabSz="914400"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</a:pPr>
            <a:r>
              <a:rPr lang="en-US" sz="1900" dirty="0" smtClean="0"/>
              <a:t>Scroll()</a:t>
            </a:r>
          </a:p>
          <a:p>
            <a:pPr defTabSz="914400"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</a:pPr>
            <a:r>
              <a:rPr lang="en-US" sz="1900" dirty="0" smtClean="0"/>
              <a:t>Resize()</a:t>
            </a:r>
          </a:p>
          <a:p>
            <a:pPr defTabSz="914400"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</a:pPr>
            <a:endParaRPr lang="en-US" sz="1900" dirty="0"/>
          </a:p>
        </p:txBody>
      </p:sp>
      <p:sp>
        <p:nvSpPr>
          <p:cNvPr id="5" name="Rectangle 4"/>
          <p:cNvSpPr/>
          <p:nvPr/>
        </p:nvSpPr>
        <p:spPr>
          <a:xfrm>
            <a:off x="1069848" y="2320108"/>
            <a:ext cx="2001826" cy="4423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900" dirty="0"/>
              <a:t>click()</a:t>
            </a:r>
          </a:p>
          <a:p>
            <a:pPr>
              <a:lnSpc>
                <a:spcPct val="150000"/>
              </a:lnSpc>
            </a:pPr>
            <a:r>
              <a:rPr lang="en-US" sz="1900" dirty="0"/>
              <a:t>mousedown()</a:t>
            </a:r>
          </a:p>
          <a:p>
            <a:pPr>
              <a:lnSpc>
                <a:spcPct val="150000"/>
              </a:lnSpc>
            </a:pPr>
            <a:r>
              <a:rPr lang="en-US" sz="1900" dirty="0"/>
              <a:t>mouseenter()</a:t>
            </a:r>
          </a:p>
          <a:p>
            <a:pPr>
              <a:lnSpc>
                <a:spcPct val="150000"/>
              </a:lnSpc>
            </a:pPr>
            <a:r>
              <a:rPr lang="en-US" sz="1900" dirty="0"/>
              <a:t>mouseleave()</a:t>
            </a:r>
          </a:p>
          <a:p>
            <a:pPr>
              <a:lnSpc>
                <a:spcPct val="150000"/>
              </a:lnSpc>
            </a:pPr>
            <a:r>
              <a:rPr lang="en-US" sz="1900" dirty="0"/>
              <a:t>mouseup()</a:t>
            </a:r>
          </a:p>
          <a:p>
            <a:pPr>
              <a:lnSpc>
                <a:spcPct val="150000"/>
              </a:lnSpc>
            </a:pPr>
            <a:r>
              <a:rPr lang="en-US" sz="1900" dirty="0"/>
              <a:t>load()</a:t>
            </a:r>
          </a:p>
          <a:p>
            <a:pPr>
              <a:lnSpc>
                <a:spcPct val="150000"/>
              </a:lnSpc>
            </a:pPr>
            <a:r>
              <a:rPr lang="en-US" sz="1900" dirty="0"/>
              <a:t>unload()</a:t>
            </a:r>
          </a:p>
          <a:p>
            <a:pPr>
              <a:lnSpc>
                <a:spcPct val="150000"/>
              </a:lnSpc>
            </a:pPr>
            <a:r>
              <a:rPr lang="en-US" sz="1900" dirty="0"/>
              <a:t>keyup()</a:t>
            </a:r>
          </a:p>
          <a:p>
            <a:pPr>
              <a:lnSpc>
                <a:spcPct val="150000"/>
              </a:lnSpc>
            </a:pPr>
            <a:r>
              <a:rPr lang="en-US" sz="1900" dirty="0"/>
              <a:t>keypress()</a:t>
            </a:r>
          </a:p>
          <a:p>
            <a:pPr>
              <a:lnSpc>
                <a:spcPct val="150000"/>
              </a:lnSpc>
            </a:pPr>
            <a:r>
              <a:rPr lang="en-US" sz="1900" dirty="0"/>
              <a:t>keydown()</a:t>
            </a:r>
          </a:p>
        </p:txBody>
      </p:sp>
    </p:spTree>
    <p:extLst>
      <p:ext uri="{BB962C8B-B14F-4D97-AF65-F5344CB8AC3E}">
        <p14:creationId xmlns:p14="http://schemas.microsoft.com/office/powerpoint/2010/main" val="3965381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$(‘someElement’).click(function(){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	// Do Something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b="1" dirty="0" smtClean="0"/>
              <a:t>});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dirty="0" smtClean="0"/>
              <a:t>The above is a shorthand for the following</a:t>
            </a:r>
          </a:p>
          <a:p>
            <a:pPr marL="0" indent="0">
              <a:buNone/>
            </a:pP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b="1" dirty="0" smtClean="0"/>
              <a:t>$(‘.someElement’).on(‘click’, function(){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// Do Something</a:t>
            </a:r>
          </a:p>
          <a:p>
            <a:pPr marL="0" indent="0">
              <a:buNone/>
            </a:pPr>
            <a:r>
              <a:rPr lang="en-US" b="1" dirty="0" smtClean="0"/>
              <a:t>})</a:t>
            </a:r>
            <a:endParaRPr lang="en-US" b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923278" y="3586579"/>
            <a:ext cx="100317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4581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jQuery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hide() &amp; show()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toggle()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fadeIn(), fadeout, fadeToggle(), fadeTo()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slideDown(), slideUp, slideToggle()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animate()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stop()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85691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 Manipulation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/>
              <a:t>text() </a:t>
            </a:r>
            <a:r>
              <a:rPr lang="en-US" sz="2400" dirty="0" smtClean="0"/>
              <a:t>– Set or return text content of selected elements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/>
              <a:t>html() </a:t>
            </a:r>
            <a:r>
              <a:rPr lang="en-US" sz="2400" dirty="0" smtClean="0"/>
              <a:t>– Set or return the content of selected elements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/>
              <a:t>val() </a:t>
            </a:r>
            <a:r>
              <a:rPr lang="en-US" sz="2400" dirty="0" smtClean="0"/>
              <a:t>– Set or return the value of a form field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/>
              <a:t>attr() </a:t>
            </a:r>
            <a:r>
              <a:rPr lang="en-US" sz="2400" dirty="0" smtClean="0"/>
              <a:t>– Get attribute values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/>
              <a:t>append() </a:t>
            </a:r>
            <a:r>
              <a:rPr lang="en-US" sz="2400" dirty="0" smtClean="0"/>
              <a:t>– Insert content at the end of selected items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/>
              <a:t>prepend() </a:t>
            </a:r>
            <a:r>
              <a:rPr lang="en-US" sz="2400" dirty="0" smtClean="0"/>
              <a:t>– Insert content at the beginning of selected items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950136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8649</TotalTime>
  <Words>531</Words>
  <Application>Microsoft Office PowerPoint</Application>
  <PresentationFormat>Widescreen</PresentationFormat>
  <Paragraphs>109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Arial Black</vt:lpstr>
      <vt:lpstr>Wingdings</vt:lpstr>
      <vt:lpstr>Wood Type</vt:lpstr>
      <vt:lpstr>Full Stack Web Development</vt:lpstr>
      <vt:lpstr>What Is jQuery?</vt:lpstr>
      <vt:lpstr>jQuery Syntax</vt:lpstr>
      <vt:lpstr>More Selector Examples</vt:lpstr>
      <vt:lpstr>Document Ready</vt:lpstr>
      <vt:lpstr>Events</vt:lpstr>
      <vt:lpstr>Event Syntax</vt:lpstr>
      <vt:lpstr>jQuery Effects</vt:lpstr>
      <vt:lpstr>DOM Manipulation</vt:lpstr>
      <vt:lpstr>DOM Manipulation (Continued)</vt:lpstr>
      <vt:lpstr>jQuery &amp; Ajax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Stack Web Development</dc:title>
  <dc:creator>Brad Traversy</dc:creator>
  <cp:lastModifiedBy>Brad Traversy</cp:lastModifiedBy>
  <cp:revision>49</cp:revision>
  <dcterms:created xsi:type="dcterms:W3CDTF">2016-08-08T14:29:34Z</dcterms:created>
  <dcterms:modified xsi:type="dcterms:W3CDTF">2016-08-26T16:27:50Z</dcterms:modified>
</cp:coreProperties>
</file>