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D58202"/>
    <a:srgbClr val="E8B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4" y="-402"/>
      </p:cViewPr>
      <p:guideLst>
        <p:guide orient="horz" pos="12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645440"/>
        <c:axId val="135361280"/>
        <c:axId val="0"/>
      </c:bar3DChart>
      <c:catAx>
        <c:axId val="1116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35361280"/>
        <c:crosses val="autoZero"/>
        <c:auto val="1"/>
        <c:lblAlgn val="ctr"/>
        <c:lblOffset val="100"/>
        <c:noMultiLvlLbl val="0"/>
      </c:catAx>
      <c:valAx>
        <c:axId val="13536128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116454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/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45236193301923E-2"/>
          <c:y val="0.16124472721856573"/>
          <c:w val="0.54010191660824991"/>
          <c:h val="0.622088097202153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dPt>
            <c:idx val="1"/>
            <c:bubble3D val="0"/>
            <c:spPr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c:spPr>
          </c:dPt>
          <c:dPt>
            <c:idx val="2"/>
            <c:bubble3D val="0"/>
            <c:spPr>
              <a:gradFill>
                <a:gsLst>
                  <a:gs pos="0">
                    <a:srgbClr val="00B0F0"/>
                  </a:gs>
                  <a:gs pos="100000">
                    <a:srgbClr val="0070C0"/>
                  </a:gs>
                </a:gsLst>
                <a:lin ang="5400000" scaled="0"/>
              </a:gradFill>
            </c:spPr>
          </c:dPt>
          <c:cat>
            <c:strRef>
              <c:f>Sheet1!$A$2:$A$4</c:f>
              <c:strCache>
                <c:ptCount val="3"/>
                <c:pt idx="0">
                  <c:v>Websites</c:v>
                </c:pt>
                <c:pt idx="1">
                  <c:v>Print</c:v>
                </c:pt>
                <c:pt idx="2">
                  <c:v>Video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5840864797456552"/>
          <c:y val="2.6736676170853479E-3"/>
          <c:w val="0.15681011862365024"/>
          <c:h val="0.82065290811118363"/>
        </c:manualLayout>
      </c:layout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13E4D-CEA9-4BCB-9A25-D07FE566394D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5319D-8A5F-4DE6-A2B8-B5C1A1339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4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4991F-FB06-4F49-BEB8-F090D1E10269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3663-E747-42E1-A639-6BBECA93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353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7972-1573-4495-B5FA-08E25DA988DA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05ED-439B-4DC3-AAC4-02DE1614F37C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762-797B-4F5F-A9C6-3190EF927A6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A5C-3222-4278-87DB-18BFF5FDB22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1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724B-8998-491C-833E-2BCA26A01D96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5082E-B750-4A44-9E5C-043A00E1F416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FB8C-B999-4C78-BAAE-DAACA5BABDFE}" type="datetime1">
              <a:rPr lang="en-US" smtClean="0"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6EFB-6639-4C71-8088-F6A67EB938D6}" type="datetime1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5AC6-67FB-4186-9BDF-711608921996}" type="datetime1">
              <a:rPr lang="en-US" smtClean="0"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4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080C-378C-4178-8251-F7C41350A8D5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5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7994-6894-4DD5-A165-6ABF6C1DCD5F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7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4254-7D95-491A-980C-4B531B6C9324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19368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JOIN   THE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37456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900" spc="-50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MOVEMENT</a:t>
            </a:r>
            <a:endParaRPr lang="en-US" sz="12900" spc="-50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4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2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WHAT     WE     DO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1883228"/>
            <a:ext cx="3581400" cy="2226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5282" y="4267200"/>
            <a:ext cx="3581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dirty="0" smtClean="0">
                <a:solidFill>
                  <a:schemeClr val="bg1"/>
                </a:solidFill>
              </a:rPr>
              <a:t>For more information, please visit: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4632849"/>
            <a:ext cx="323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www. </a:t>
            </a:r>
            <a:r>
              <a:rPr lang="en-US" sz="2400" spc="-15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COMPANYNAME </a:t>
            </a:r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.COM</a:t>
            </a:r>
            <a:endParaRPr lang="en-US" sz="2400" spc="-15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4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3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3" y="587832"/>
            <a:ext cx="529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MEET     THE     TEAM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Dorema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</a:t>
            </a:r>
            <a:r>
              <a:rPr lang="en-US" b="1" dirty="0" err="1" smtClean="0">
                <a:solidFill>
                  <a:schemeClr val="bg1"/>
                </a:solidFill>
              </a:rPr>
              <a:t>sitza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ametus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36705" y="1991904"/>
            <a:ext cx="2158340" cy="106353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392809" y="31480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91314" y="1993492"/>
            <a:ext cx="2158340" cy="106353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961869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60374" y="1991904"/>
            <a:ext cx="2158340" cy="106353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03525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02030" y="4025592"/>
            <a:ext cx="2158340" cy="106353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386253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84758" y="4025592"/>
            <a:ext cx="2158340" cy="106353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991024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89529" y="4025592"/>
            <a:ext cx="2158340" cy="106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2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75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3" grpId="0"/>
      <p:bldP spid="25" grpId="0"/>
      <p:bldP spid="27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4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QUALITY     COUNTS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Dolors</a:t>
            </a:r>
            <a:r>
              <a:rPr lang="en-US" b="1" dirty="0" smtClean="0">
                <a:solidFill>
                  <a:schemeClr val="bg1"/>
                </a:solidFill>
              </a:rPr>
              <a:t> its </a:t>
            </a:r>
            <a:r>
              <a:rPr lang="en-US" b="1" dirty="0" err="1" smtClean="0">
                <a:solidFill>
                  <a:schemeClr val="bg1"/>
                </a:solidFill>
              </a:rPr>
              <a:t>zupic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mauris</a:t>
            </a:r>
            <a:r>
              <a:rPr lang="en-US" b="1" dirty="0" smtClean="0">
                <a:solidFill>
                  <a:schemeClr val="bg1"/>
                </a:solidFill>
              </a:rPr>
              <a:t>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1981200"/>
            <a:ext cx="5486400" cy="461665"/>
            <a:chOff x="0" y="1981200"/>
            <a:chExt cx="5486400" cy="461665"/>
          </a:xfrm>
        </p:grpSpPr>
        <p:sp>
          <p:nvSpPr>
            <p:cNvPr id="3" name="Rectangle 2"/>
            <p:cNvSpPr/>
            <p:nvPr/>
          </p:nvSpPr>
          <p:spPr>
            <a:xfrm>
              <a:off x="0" y="1981200"/>
              <a:ext cx="5029200" cy="457200"/>
            </a:xfrm>
            <a:prstGeom prst="rect">
              <a:avLst/>
            </a:prstGeom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TOP   RATED   CUSTOMER   SERVICE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27" name="Chevron 26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Chevron 27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0" y="2662535"/>
            <a:ext cx="7239000" cy="461665"/>
            <a:chOff x="0" y="1981200"/>
            <a:chExt cx="7239000" cy="461665"/>
          </a:xfrm>
        </p:grpSpPr>
        <p:sp>
          <p:nvSpPr>
            <p:cNvPr id="32" name="Rectangle 31"/>
            <p:cNvSpPr/>
            <p:nvPr/>
          </p:nvSpPr>
          <p:spPr>
            <a:xfrm>
              <a:off x="0" y="1981200"/>
              <a:ext cx="7162800" cy="457200"/>
            </a:xfrm>
            <a:prstGeom prst="rect">
              <a:avLst/>
            </a:prstGeom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43000" y="1981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RECOGNIZED     AS     LEADER     IN     PRODUCT     INNOVATION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4" name="Chevron 3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Chevron 3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0" y="3348335"/>
            <a:ext cx="5486400" cy="461665"/>
            <a:chOff x="0" y="1981200"/>
            <a:chExt cx="5486400" cy="461665"/>
          </a:xfrm>
        </p:grpSpPr>
        <p:sp>
          <p:nvSpPr>
            <p:cNvPr id="37" name="Rectangle 36"/>
            <p:cNvSpPr/>
            <p:nvPr/>
          </p:nvSpPr>
          <p:spPr>
            <a:xfrm>
              <a:off x="0" y="1981200"/>
              <a:ext cx="5410200" cy="457200"/>
            </a:xfrm>
            <a:prstGeom prst="rect">
              <a:avLst/>
            </a:prstGeom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AWARDED     TOP     PICK     LAST     5     YEARS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9" name="Chevron 3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Chevron 3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4034135"/>
            <a:ext cx="7848600" cy="461665"/>
            <a:chOff x="0" y="1981200"/>
            <a:chExt cx="7848600" cy="461665"/>
          </a:xfrm>
        </p:grpSpPr>
        <p:sp>
          <p:nvSpPr>
            <p:cNvPr id="42" name="Rectangle 41"/>
            <p:cNvSpPr/>
            <p:nvPr/>
          </p:nvSpPr>
          <p:spPr>
            <a:xfrm>
              <a:off x="0" y="1981200"/>
              <a:ext cx="7848600" cy="457200"/>
            </a:xfrm>
            <a:prstGeom prst="rect">
              <a:avLst/>
            </a:prstGeom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43000" y="1981200"/>
              <a:ext cx="662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CONSISTENTLY     SETS     THE     BAR     FOR     COMPETING     BRANDS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4" name="Chevron 4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Chevron 4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0" y="4719935"/>
            <a:ext cx="7696200" cy="461665"/>
            <a:chOff x="0" y="1981200"/>
            <a:chExt cx="7696200" cy="461665"/>
          </a:xfrm>
        </p:grpSpPr>
        <p:sp>
          <p:nvSpPr>
            <p:cNvPr id="47" name="Rectangle 46"/>
            <p:cNvSpPr/>
            <p:nvPr/>
          </p:nvSpPr>
          <p:spPr>
            <a:xfrm>
              <a:off x="0" y="1981200"/>
              <a:ext cx="7543800" cy="457200"/>
            </a:xfrm>
            <a:prstGeom prst="rect">
              <a:avLst/>
            </a:prstGeom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43000" y="1981200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REPUTABLE,     RELIABLE,     AND      READY     FOR     THE     FUTURE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9" name="Chevron 4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Chevron 4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42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5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PROVEN     RESULTS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Clorem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detra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26071066"/>
              </p:ext>
            </p:extLst>
          </p:nvPr>
        </p:nvGraphicFramePr>
        <p:xfrm>
          <a:off x="785533" y="1828800"/>
          <a:ext cx="7532914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1807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Graphic spid="6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6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IN     ACTION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i="1" dirty="0" err="1" smtClean="0">
                <a:solidFill>
                  <a:schemeClr val="bg1"/>
                </a:solidFill>
              </a:rPr>
              <a:t>Consectetuer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b="1" i="1" dirty="0" err="1" smtClean="0">
                <a:solidFill>
                  <a:schemeClr val="bg1"/>
                </a:solidFill>
              </a:rPr>
              <a:t>adipiscing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elit</a:t>
            </a:r>
            <a:r>
              <a:rPr lang="en-US" sz="1400" i="1" dirty="0" smtClean="0">
                <a:solidFill>
                  <a:schemeClr val="bg1"/>
                </a:solidFill>
              </a:rPr>
              <a:t>. Nam </a:t>
            </a:r>
            <a:r>
              <a:rPr lang="en-US" sz="1400" i="1" dirty="0" err="1" smtClean="0">
                <a:solidFill>
                  <a:schemeClr val="bg1"/>
                </a:solidFill>
              </a:rPr>
              <a:t>cursus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Orbi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ut</a:t>
            </a:r>
            <a:r>
              <a:rPr lang="en-US" sz="1400" i="1" dirty="0" smtClean="0">
                <a:solidFill>
                  <a:schemeClr val="bg1"/>
                </a:solidFill>
              </a:rPr>
              <a:t> mi </a:t>
            </a:r>
            <a:r>
              <a:rPr lang="en-US" sz="1400" i="1" dirty="0" err="1" smtClean="0">
                <a:solidFill>
                  <a:schemeClr val="bg1"/>
                </a:solidFill>
              </a:rPr>
              <a:t>nullam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enim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leo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egestas</a:t>
            </a:r>
            <a:r>
              <a:rPr lang="en-US" sz="1400" i="1" dirty="0" smtClean="0">
                <a:solidFill>
                  <a:schemeClr val="bg1"/>
                </a:solidFill>
              </a:rPr>
              <a:t> id, </a:t>
            </a:r>
            <a:r>
              <a:rPr lang="en-US" sz="1400" i="1" dirty="0" err="1" smtClean="0">
                <a:solidFill>
                  <a:schemeClr val="bg1"/>
                </a:solidFill>
              </a:rPr>
              <a:t>dimentum</a:t>
            </a:r>
            <a:r>
              <a:rPr lang="en-US" sz="1400" i="1" dirty="0" smtClean="0">
                <a:solidFill>
                  <a:schemeClr val="bg1"/>
                </a:solidFill>
              </a:rPr>
              <a:t> at, </a:t>
            </a:r>
            <a:r>
              <a:rPr lang="en-US" sz="1400" i="1" dirty="0" err="1" smtClean="0">
                <a:solidFill>
                  <a:schemeClr val="bg1"/>
                </a:solidFill>
              </a:rPr>
              <a:t>laoreet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mattis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massa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Sed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eleifend</a:t>
            </a:r>
            <a:r>
              <a:rPr lang="en-US" sz="1400" i="1" dirty="0" smtClean="0">
                <a:solidFill>
                  <a:schemeClr val="bg1"/>
                </a:solidFill>
              </a:rPr>
              <a:t>  </a:t>
            </a:r>
            <a:r>
              <a:rPr lang="en-US" sz="1400" i="1" dirty="0" err="1" smtClean="0">
                <a:solidFill>
                  <a:schemeClr val="bg1"/>
                </a:solidFill>
              </a:rPr>
              <a:t>ummy</a:t>
            </a:r>
            <a:r>
              <a:rPr lang="en-US" sz="1400" i="1" dirty="0" smtClean="0">
                <a:solidFill>
                  <a:schemeClr val="bg1"/>
                </a:solidFill>
              </a:rPr>
              <a:t> diam. Dolor </a:t>
            </a:r>
            <a:r>
              <a:rPr lang="en-US" sz="1400" i="1" dirty="0" err="1" smtClean="0">
                <a:solidFill>
                  <a:schemeClr val="bg1"/>
                </a:solidFill>
              </a:rPr>
              <a:t>siy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tus</a:t>
            </a:r>
            <a:r>
              <a:rPr lang="en-US" sz="1400" i="1" dirty="0" smtClean="0">
                <a:solidFill>
                  <a:schemeClr val="bg1"/>
                </a:solidFill>
              </a:rPr>
              <a:t> pa.</a:t>
            </a:r>
          </a:p>
          <a:p>
            <a:pPr>
              <a:lnSpc>
                <a:spcPts val="2100"/>
              </a:lnSpc>
            </a:pP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30" y="2046514"/>
            <a:ext cx="3395952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2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7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THE     BREAKDOWN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Pisum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ameris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cetra</a:t>
            </a:r>
            <a:r>
              <a:rPr lang="en-US" b="1" dirty="0" smtClean="0">
                <a:solidFill>
                  <a:schemeClr val="bg1"/>
                </a:solidFill>
              </a:rPr>
              <a:t> di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0320161"/>
              </p:ext>
            </p:extLst>
          </p:nvPr>
        </p:nvGraphicFramePr>
        <p:xfrm>
          <a:off x="533400" y="1574189"/>
          <a:ext cx="7685314" cy="447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25144" y="2255174"/>
            <a:ext cx="308415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Pountectetus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fouhes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tespa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5142" y="3474376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42" y="4684128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Dolor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05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17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Graphic spid="6" grpId="0">
        <p:bldSub>
          <a:bldChart bld="category"/>
        </p:bldSub>
      </p:bldGraphic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8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GET     IN     TOUCH</a:t>
            </a:r>
            <a:endParaRPr lang="en-US" sz="6000" spc="-34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>
                <a:solidFill>
                  <a:schemeClr val="bg1"/>
                </a:solidFill>
              </a:rPr>
              <a:t>G</a:t>
            </a:r>
            <a:r>
              <a:rPr lang="en-US" b="1" dirty="0" err="1" smtClean="0">
                <a:solidFill>
                  <a:schemeClr val="bg1"/>
                </a:solidFill>
              </a:rPr>
              <a:t>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dofor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sitard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ameziak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39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Address: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1234 Memory Lane, State, County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Phone: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123.123.1234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Email: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Email@Domain.com</a:t>
            </a:r>
          </a:p>
          <a:p>
            <a:pPr>
              <a:lnSpc>
                <a:spcPts val="1700"/>
              </a:lnSpc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326" y="2046514"/>
            <a:ext cx="3379960" cy="2133600"/>
          </a:xfrm>
          <a:prstGeom prst="rect">
            <a:avLst/>
          </a:prstGeom>
          <a:noFill/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pSp>
        <p:nvGrpSpPr>
          <p:cNvPr id="7" name="Group 6"/>
          <p:cNvGrpSpPr/>
          <p:nvPr/>
        </p:nvGrpSpPr>
        <p:grpSpPr>
          <a:xfrm>
            <a:off x="925284" y="3886200"/>
            <a:ext cx="3265716" cy="419100"/>
            <a:chOff x="925284" y="3733800"/>
            <a:chExt cx="3265716" cy="419100"/>
          </a:xfrm>
        </p:grpSpPr>
        <p:sp>
          <p:nvSpPr>
            <p:cNvPr id="16" name="TextBox 15"/>
            <p:cNvSpPr txBox="1"/>
            <p:nvPr/>
          </p:nvSpPr>
          <p:spPr>
            <a:xfrm>
              <a:off x="1447800" y="3770192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Facebook.com/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3733800"/>
              <a:ext cx="419100" cy="41910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925284" y="4533900"/>
            <a:ext cx="3265716" cy="419100"/>
            <a:chOff x="925284" y="4381500"/>
            <a:chExt cx="3265716" cy="4191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4381500"/>
              <a:ext cx="419100" cy="4191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447800" y="4419600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Twitter.com/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0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41140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THANKS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59228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0" spc="-50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FOR   COMING</a:t>
            </a:r>
            <a:endParaRPr lang="en-US" sz="12500" spc="-50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9" name="Chevron 8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1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817</Words>
  <Application>Microsoft Office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Straser</dc:creator>
  <cp:lastModifiedBy>Mike Straser</cp:lastModifiedBy>
  <cp:revision>53</cp:revision>
  <dcterms:created xsi:type="dcterms:W3CDTF">2010-11-16T17:17:44Z</dcterms:created>
  <dcterms:modified xsi:type="dcterms:W3CDTF">2010-11-17T02:48:25Z</dcterms:modified>
</cp:coreProperties>
</file>