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7" r:id="rId3"/>
    <p:sldId id="269" r:id="rId4"/>
    <p:sldId id="25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6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63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8130-71FB-40C5-B7E6-A4AA81254D20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2ADD-7DBE-47F5-A9B8-083518F504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8130-71FB-40C5-B7E6-A4AA81254D20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2ADD-7DBE-47F5-A9B8-083518F504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8130-71FB-40C5-B7E6-A4AA81254D20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2ADD-7DBE-47F5-A9B8-083518F504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8130-71FB-40C5-B7E6-A4AA81254D20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2ADD-7DBE-47F5-A9B8-083518F504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8130-71FB-40C5-B7E6-A4AA81254D20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2ADD-7DBE-47F5-A9B8-083518F504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8130-71FB-40C5-B7E6-A4AA81254D20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2ADD-7DBE-47F5-A9B8-083518F504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8130-71FB-40C5-B7E6-A4AA81254D20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2ADD-7DBE-47F5-A9B8-083518F504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8130-71FB-40C5-B7E6-A4AA81254D20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2ADD-7DBE-47F5-A9B8-083518F504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8130-71FB-40C5-B7E6-A4AA81254D20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2ADD-7DBE-47F5-A9B8-083518F504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8130-71FB-40C5-B7E6-A4AA81254D20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2ADD-7DBE-47F5-A9B8-083518F504E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8130-71FB-40C5-B7E6-A4AA81254D20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0D2ADD-7DBE-47F5-A9B8-083518F504E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70D2ADD-7DBE-47F5-A9B8-083518F504E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54F8130-71FB-40C5-B7E6-A4AA81254D20}" type="datetimeFigureOut">
              <a:rPr lang="en-US" smtClean="0"/>
              <a:t>2/4/2013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295400"/>
            <a:ext cx="7543800" cy="2593975"/>
          </a:xfrm>
        </p:spPr>
        <p:txBody>
          <a:bodyPr/>
          <a:lstStyle/>
          <a:p>
            <a:r>
              <a:rPr lang="en-US" dirty="0" smtClean="0"/>
              <a:t>Chapter 3: </a:t>
            </a:r>
            <a:r>
              <a:rPr lang="en-US" dirty="0" smtClean="0"/>
              <a:t>HTML5 Forms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5400000">
            <a:off x="6848977" y="1716072"/>
            <a:ext cx="39260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HTML5 Video Series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13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/>
          <a:lstStyle/>
          <a:p>
            <a:r>
              <a:rPr lang="en-US" sz="4000" dirty="0" smtClean="0"/>
              <a:t>New Input Field Types: </a:t>
            </a:r>
            <a:r>
              <a:rPr lang="en-US" sz="4000" b="1" dirty="0" smtClean="0"/>
              <a:t>Time</a:t>
            </a:r>
            <a:endParaRPr lang="en-US" sz="4000" b="1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33400" y="1809298"/>
            <a:ext cx="86106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400" dirty="0"/>
              <a:t>Used to </a:t>
            </a:r>
            <a:r>
              <a:rPr lang="en-US" sz="2400" dirty="0"/>
              <a:t>d</a:t>
            </a:r>
            <a:r>
              <a:rPr lang="en-US" sz="2400" dirty="0" smtClean="0"/>
              <a:t>efine </a:t>
            </a:r>
            <a:r>
              <a:rPr lang="en-US" sz="2400" dirty="0"/>
              <a:t>a field for entering </a:t>
            </a:r>
            <a:r>
              <a:rPr lang="en-US" sz="2400" dirty="0" smtClean="0"/>
              <a:t>a time</a:t>
            </a:r>
          </a:p>
          <a:p>
            <a:pPr marL="114300" indent="0">
              <a:buNone/>
            </a:pPr>
            <a:endParaRPr lang="en-US" sz="32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114300" indent="0">
              <a:spcBef>
                <a:spcPts val="400"/>
              </a:spcBef>
              <a:buNone/>
            </a:pPr>
            <a:r>
              <a:rPr lang="en-US" sz="3200" dirty="0" smtClean="0"/>
              <a:t>Usage:</a:t>
            </a:r>
          </a:p>
          <a:p>
            <a:pPr marL="114300" indent="0">
              <a:spcBef>
                <a:spcPts val="400"/>
              </a:spcBef>
              <a:buNone/>
            </a:pP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&lt;</a:t>
            </a: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input type="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time" name</a:t>
            </a: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="</a:t>
            </a:r>
            <a:r>
              <a:rPr lang="en-US" sz="3200" dirty="0" err="1">
                <a:solidFill>
                  <a:schemeClr val="bg1">
                    <a:lumMod val="50000"/>
                  </a:schemeClr>
                </a:solidFill>
              </a:rPr>
              <a:t>usr_time</a:t>
            </a: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"&gt;</a:t>
            </a:r>
            <a:endParaRPr lang="en-US" sz="28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5400000">
            <a:off x="6848977" y="1716072"/>
            <a:ext cx="39260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HTML5 Video Series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667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/>
          <a:lstStyle/>
          <a:p>
            <a:r>
              <a:rPr lang="en-US" sz="4000" dirty="0" smtClean="0"/>
              <a:t>New Input Field Types: </a:t>
            </a:r>
            <a:r>
              <a:rPr lang="en-US" sz="4000" b="1" dirty="0" err="1" smtClean="0"/>
              <a:t>url</a:t>
            </a:r>
            <a:endParaRPr lang="en-US" sz="4000" b="1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33400" y="1809298"/>
            <a:ext cx="86106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400" dirty="0"/>
              <a:t>Used to </a:t>
            </a:r>
            <a:r>
              <a:rPr lang="en-US" sz="2400" dirty="0"/>
              <a:t>d</a:t>
            </a:r>
            <a:r>
              <a:rPr lang="en-US" sz="2400" dirty="0" smtClean="0"/>
              <a:t>efine </a:t>
            </a:r>
            <a:r>
              <a:rPr lang="en-US" sz="2400" dirty="0"/>
              <a:t>a field for entering </a:t>
            </a:r>
            <a:r>
              <a:rPr lang="en-US" sz="2400" dirty="0" smtClean="0"/>
              <a:t>a </a:t>
            </a:r>
            <a:r>
              <a:rPr lang="en-US" sz="2400" dirty="0" err="1" smtClean="0"/>
              <a:t>url</a:t>
            </a:r>
            <a:r>
              <a:rPr lang="en-US" sz="2400" dirty="0" smtClean="0"/>
              <a:t>/link</a:t>
            </a:r>
          </a:p>
          <a:p>
            <a:pPr marL="114300" indent="0">
              <a:buNone/>
            </a:pPr>
            <a:endParaRPr lang="en-US" sz="32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114300" indent="0">
              <a:spcBef>
                <a:spcPts val="400"/>
              </a:spcBef>
              <a:buNone/>
            </a:pPr>
            <a:r>
              <a:rPr lang="en-US" sz="3200" dirty="0" smtClean="0"/>
              <a:t>Usage:</a:t>
            </a:r>
          </a:p>
          <a:p>
            <a:pPr marL="114300" indent="0">
              <a:spcBef>
                <a:spcPts val="400"/>
              </a:spcBef>
              <a:buNone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&lt;input type="</a:t>
            </a:r>
            <a:r>
              <a:rPr lang="en-US" sz="3200" dirty="0" err="1">
                <a:solidFill>
                  <a:schemeClr val="bg1">
                    <a:lumMod val="50000"/>
                  </a:schemeClr>
                </a:solidFill>
              </a:rPr>
              <a:t>url</a:t>
            </a: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" name="homepage"&gt;</a:t>
            </a:r>
            <a:endParaRPr lang="en-US" sz="28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5400000">
            <a:off x="6848977" y="1716072"/>
            <a:ext cx="39260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HTML5 Video Series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8626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/>
          <a:lstStyle/>
          <a:p>
            <a:r>
              <a:rPr lang="en-US" sz="4000" dirty="0" smtClean="0"/>
              <a:t>New Input Field Types: </a:t>
            </a:r>
            <a:r>
              <a:rPr lang="en-US" sz="4000" b="1" dirty="0" err="1" smtClean="0"/>
              <a:t>url</a:t>
            </a:r>
            <a:endParaRPr lang="en-US" sz="4000" b="1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33400" y="1809298"/>
            <a:ext cx="86106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400" dirty="0"/>
              <a:t>Used to </a:t>
            </a:r>
            <a:r>
              <a:rPr lang="en-US" sz="2400" dirty="0"/>
              <a:t>d</a:t>
            </a:r>
            <a:r>
              <a:rPr lang="en-US" sz="2400" dirty="0" smtClean="0"/>
              <a:t>efine </a:t>
            </a:r>
            <a:r>
              <a:rPr lang="en-US" sz="2400" dirty="0"/>
              <a:t>a field for entering </a:t>
            </a:r>
            <a:r>
              <a:rPr lang="en-US" sz="2400" dirty="0" smtClean="0"/>
              <a:t>a </a:t>
            </a:r>
            <a:r>
              <a:rPr lang="en-US" sz="2400" dirty="0" err="1" smtClean="0"/>
              <a:t>url</a:t>
            </a:r>
            <a:r>
              <a:rPr lang="en-US" sz="2400" dirty="0" smtClean="0"/>
              <a:t>/link</a:t>
            </a:r>
          </a:p>
          <a:p>
            <a:pPr marL="114300" indent="0">
              <a:buNone/>
            </a:pPr>
            <a:endParaRPr lang="en-US" sz="32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114300" indent="0">
              <a:spcBef>
                <a:spcPts val="400"/>
              </a:spcBef>
              <a:buNone/>
            </a:pPr>
            <a:r>
              <a:rPr lang="en-US" sz="3200" dirty="0" smtClean="0"/>
              <a:t>Usage:</a:t>
            </a:r>
          </a:p>
          <a:p>
            <a:pPr marL="114300" indent="0">
              <a:spcBef>
                <a:spcPts val="400"/>
              </a:spcBef>
              <a:buNone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&lt;input type="</a:t>
            </a:r>
            <a:r>
              <a:rPr lang="en-US" sz="3200" dirty="0" err="1">
                <a:solidFill>
                  <a:schemeClr val="bg1">
                    <a:lumMod val="50000"/>
                  </a:schemeClr>
                </a:solidFill>
              </a:rPr>
              <a:t>url</a:t>
            </a: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" name="homepage"&gt;</a:t>
            </a:r>
            <a:endParaRPr lang="en-US" sz="28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5400000">
            <a:off x="6848977" y="1716072"/>
            <a:ext cx="39260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HTML5 Video Series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9577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/>
          <a:lstStyle/>
          <a:p>
            <a:r>
              <a:rPr lang="en-US" sz="4000" dirty="0" smtClean="0"/>
              <a:t>New Form Elements: </a:t>
            </a:r>
            <a:r>
              <a:rPr lang="en-US" sz="4000" b="1" dirty="0" smtClean="0"/>
              <a:t>&lt;</a:t>
            </a:r>
            <a:r>
              <a:rPr lang="en-US" sz="4000" b="1" dirty="0" err="1" smtClean="0"/>
              <a:t>datalist</a:t>
            </a:r>
            <a:r>
              <a:rPr lang="en-US" sz="4000" b="1" dirty="0" smtClean="0"/>
              <a:t>&gt;</a:t>
            </a:r>
            <a:endParaRPr lang="en-US" sz="4000" b="1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01414" y="1752600"/>
            <a:ext cx="8104386" cy="480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Specifies a </a:t>
            </a:r>
            <a:r>
              <a:rPr lang="en-US" sz="2800" dirty="0"/>
              <a:t>list of pre-defined options for an &lt;input&gt; element.</a:t>
            </a:r>
          </a:p>
          <a:p>
            <a:r>
              <a:rPr lang="en-US" sz="2800" dirty="0" smtClean="0"/>
              <a:t>Provides an </a:t>
            </a:r>
            <a:r>
              <a:rPr lang="en-US" sz="2800" dirty="0"/>
              <a:t>"autocomplete" feature on &lt;input&gt; elements. Users will see a drop-down list of pre-defined options as they input data.</a:t>
            </a:r>
          </a:p>
          <a:p>
            <a:r>
              <a:rPr lang="en-US" sz="2800" dirty="0"/>
              <a:t>Use the &lt;input&gt; element's list attribute to bind it together with a &lt;</a:t>
            </a:r>
            <a:r>
              <a:rPr lang="en-US" sz="2800" dirty="0" err="1"/>
              <a:t>datalist</a:t>
            </a:r>
            <a:r>
              <a:rPr lang="en-US" sz="2800" dirty="0"/>
              <a:t>&gt; element.</a:t>
            </a:r>
          </a:p>
          <a:p>
            <a:pPr marL="114300" indent="0">
              <a:buNone/>
            </a:pPr>
            <a:endParaRPr lang="en-US" sz="28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5400000">
            <a:off x="6848977" y="1716072"/>
            <a:ext cx="39260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HTML5 Video Series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8930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/>
          <a:lstStyle/>
          <a:p>
            <a:r>
              <a:rPr lang="en-US" sz="4000" b="1" dirty="0" smtClean="0"/>
              <a:t>&lt;</a:t>
            </a:r>
            <a:r>
              <a:rPr lang="en-US" sz="4000" b="1" dirty="0" err="1" smtClean="0"/>
              <a:t>datalist</a:t>
            </a:r>
            <a:r>
              <a:rPr lang="en-US" sz="4000" b="1" dirty="0" smtClean="0"/>
              <a:t>&gt; Example</a:t>
            </a:r>
            <a:endParaRPr lang="en-US" sz="4000" b="1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01414" y="1752600"/>
            <a:ext cx="8104386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dirty="0"/>
              <a:t>&lt;input list="browsers"&gt;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&lt;</a:t>
            </a:r>
            <a:r>
              <a:rPr lang="en-US" sz="2800" dirty="0" err="1"/>
              <a:t>datalist</a:t>
            </a:r>
            <a:r>
              <a:rPr lang="en-US" sz="2800" dirty="0"/>
              <a:t> id="browsers"&gt;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  &lt;option value="Internet Explorer"&gt;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  &lt;option value="Firefox"&gt;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  &lt;option value="Chrome"&gt;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  &lt;option value="Opera"&gt;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  &lt;option value="Safari"&gt;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&lt;/</a:t>
            </a:r>
            <a:r>
              <a:rPr lang="en-US" sz="2800" dirty="0" err="1"/>
              <a:t>datalist</a:t>
            </a:r>
            <a:r>
              <a:rPr lang="en-US" sz="2800" dirty="0"/>
              <a:t>&gt;</a:t>
            </a:r>
            <a:endParaRPr lang="en-US" sz="28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5400000">
            <a:off x="6848977" y="1716072"/>
            <a:ext cx="39260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HTML5 Video Series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5826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/>
          <a:lstStyle/>
          <a:p>
            <a:r>
              <a:rPr lang="en-US" sz="4000" dirty="0"/>
              <a:t>New Form Elements: </a:t>
            </a:r>
            <a:r>
              <a:rPr lang="en-US" sz="4000" b="1" dirty="0" smtClean="0"/>
              <a:t>&lt;</a:t>
            </a:r>
            <a:r>
              <a:rPr lang="en-US" sz="4000" b="1" dirty="0" err="1" smtClean="0"/>
              <a:t>keygen</a:t>
            </a:r>
            <a:r>
              <a:rPr lang="en-US" sz="4000" b="1" dirty="0" smtClean="0"/>
              <a:t>&gt;</a:t>
            </a:r>
            <a:endParaRPr lang="en-US" sz="4000" b="1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01414" y="1752600"/>
            <a:ext cx="8104386" cy="480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Provides a </a:t>
            </a:r>
            <a:r>
              <a:rPr lang="en-US" sz="2800" dirty="0"/>
              <a:t>secure way to authenticate users.</a:t>
            </a:r>
          </a:p>
          <a:p>
            <a:r>
              <a:rPr lang="en-US" sz="2800" dirty="0"/>
              <a:t>The &lt;</a:t>
            </a:r>
            <a:r>
              <a:rPr lang="en-US" sz="2800" dirty="0" err="1"/>
              <a:t>keygen</a:t>
            </a:r>
            <a:r>
              <a:rPr lang="en-US" sz="2800" dirty="0"/>
              <a:t>&gt; tag specifies a key-pair generator field in a form.</a:t>
            </a:r>
          </a:p>
          <a:p>
            <a:r>
              <a:rPr lang="en-US" sz="2800" dirty="0"/>
              <a:t>When the form is submitted, two keys are generated, one private and one public.</a:t>
            </a:r>
          </a:p>
          <a:p>
            <a:r>
              <a:rPr lang="en-US" sz="2800" dirty="0"/>
              <a:t>The private key is stored locally, and the public key is sent to the server. The public key could be used to generate a client certificate to authenticate the user in the future.</a:t>
            </a:r>
          </a:p>
        </p:txBody>
      </p:sp>
      <p:sp>
        <p:nvSpPr>
          <p:cNvPr id="9" name="TextBox 8"/>
          <p:cNvSpPr txBox="1"/>
          <p:nvPr/>
        </p:nvSpPr>
        <p:spPr>
          <a:xfrm rot="5400000">
            <a:off x="6848977" y="1716072"/>
            <a:ext cx="39260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HTML5 Video Series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6297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/>
          <a:lstStyle/>
          <a:p>
            <a:r>
              <a:rPr lang="en-US" sz="4000" b="1" dirty="0" smtClean="0"/>
              <a:t>&lt;</a:t>
            </a:r>
            <a:r>
              <a:rPr lang="en-US" sz="4000" b="1" dirty="0" err="1" smtClean="0"/>
              <a:t>keygen</a:t>
            </a:r>
            <a:r>
              <a:rPr lang="en-US" sz="4000" b="1" dirty="0" smtClean="0"/>
              <a:t>&gt; Example</a:t>
            </a:r>
            <a:endParaRPr lang="en-US" sz="4000" b="1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01414" y="1752600"/>
            <a:ext cx="8104386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dirty="0"/>
              <a:t>&lt;form action="</a:t>
            </a:r>
            <a:r>
              <a:rPr lang="en-US" sz="2800" dirty="0" err="1" smtClean="0"/>
              <a:t>demo.php</a:t>
            </a:r>
            <a:r>
              <a:rPr lang="en-US" sz="2800" dirty="0" smtClean="0"/>
              <a:t>" </a:t>
            </a:r>
            <a:r>
              <a:rPr lang="en-US" sz="2800" dirty="0"/>
              <a:t>method="get</a:t>
            </a:r>
            <a:r>
              <a:rPr lang="en-US" sz="2800" dirty="0" smtClean="0"/>
              <a:t>"&gt;</a:t>
            </a:r>
          </a:p>
          <a:p>
            <a:pPr marL="114300" indent="0">
              <a:buNone/>
            </a:pP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User:            &lt;</a:t>
            </a:r>
            <a:r>
              <a:rPr lang="en-US" sz="2800" dirty="0"/>
              <a:t>input type="text" name="</a:t>
            </a:r>
            <a:r>
              <a:rPr lang="en-US" sz="2800" dirty="0" err="1"/>
              <a:t>usr_name</a:t>
            </a:r>
            <a:r>
              <a:rPr lang="en-US" sz="2800" dirty="0"/>
              <a:t>"&gt;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Encryption: &lt;</a:t>
            </a:r>
            <a:r>
              <a:rPr lang="en-US" sz="2800" dirty="0" err="1"/>
              <a:t>keygen</a:t>
            </a:r>
            <a:r>
              <a:rPr lang="en-US" sz="2800" dirty="0"/>
              <a:t> name="security</a:t>
            </a:r>
            <a:r>
              <a:rPr lang="en-US" sz="2800" dirty="0" smtClean="0"/>
              <a:t>"&gt;</a:t>
            </a:r>
          </a:p>
          <a:p>
            <a:pPr marL="114300" indent="0">
              <a:buNone/>
            </a:pP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&lt;input type="submit</a:t>
            </a:r>
            <a:r>
              <a:rPr lang="en-US" sz="2800" dirty="0" smtClean="0"/>
              <a:t>"&gt;</a:t>
            </a:r>
          </a:p>
          <a:p>
            <a:pPr marL="114300" indent="0">
              <a:buNone/>
            </a:pP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&lt;/form&gt;</a:t>
            </a:r>
            <a:endParaRPr lang="en-US" sz="28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5400000">
            <a:off x="6848977" y="1716072"/>
            <a:ext cx="39260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HTML5 Video Series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783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/>
          <a:lstStyle/>
          <a:p>
            <a:r>
              <a:rPr lang="en-US" sz="4000" dirty="0"/>
              <a:t>New Form Elements: </a:t>
            </a:r>
            <a:r>
              <a:rPr lang="en-US" sz="4000" b="1" dirty="0" smtClean="0"/>
              <a:t>&lt;output&gt;</a:t>
            </a:r>
            <a:endParaRPr lang="en-US" sz="4000" b="1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01414" y="1752600"/>
            <a:ext cx="8104386" cy="4800600"/>
          </a:xfrm>
        </p:spPr>
        <p:txBody>
          <a:bodyPr>
            <a:normAutofit/>
          </a:bodyPr>
          <a:lstStyle/>
          <a:p>
            <a:r>
              <a:rPr lang="en-US" sz="2800" dirty="0"/>
              <a:t>Perform a calculation and show the result in an &lt;output&gt; element:</a:t>
            </a:r>
          </a:p>
        </p:txBody>
      </p:sp>
      <p:sp>
        <p:nvSpPr>
          <p:cNvPr id="9" name="TextBox 8"/>
          <p:cNvSpPr txBox="1"/>
          <p:nvPr/>
        </p:nvSpPr>
        <p:spPr>
          <a:xfrm rot="5400000">
            <a:off x="6848977" y="1716072"/>
            <a:ext cx="39260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HTML5 Video Series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38200" y="3200400"/>
            <a:ext cx="6248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&lt;form </a:t>
            </a:r>
            <a:r>
              <a:rPr lang="en-US" dirty="0" err="1"/>
              <a:t>oninput</a:t>
            </a:r>
            <a:r>
              <a:rPr lang="en-US" dirty="0"/>
              <a:t>="</a:t>
            </a:r>
            <a:r>
              <a:rPr lang="en-US" dirty="0" err="1"/>
              <a:t>x.value</a:t>
            </a:r>
            <a:r>
              <a:rPr lang="en-US" dirty="0"/>
              <a:t>=</a:t>
            </a:r>
            <a:r>
              <a:rPr lang="en-US" dirty="0" err="1"/>
              <a:t>parseInt</a:t>
            </a:r>
            <a:r>
              <a:rPr lang="en-US" dirty="0"/>
              <a:t>(</a:t>
            </a:r>
            <a:r>
              <a:rPr lang="en-US" dirty="0" err="1"/>
              <a:t>a.value</a:t>
            </a:r>
            <a:r>
              <a:rPr lang="en-US" dirty="0"/>
              <a:t>)+</a:t>
            </a:r>
            <a:r>
              <a:rPr lang="en-US" dirty="0" err="1"/>
              <a:t>parseInt</a:t>
            </a:r>
            <a:r>
              <a:rPr lang="en-US" dirty="0"/>
              <a:t>(</a:t>
            </a:r>
            <a:r>
              <a:rPr lang="en-US" dirty="0" err="1"/>
              <a:t>b.value</a:t>
            </a:r>
            <a:r>
              <a:rPr lang="en-US" dirty="0"/>
              <a:t>)"&gt;0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&lt;input type="range" id="a" value="50"&gt;100  +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&lt;input type="number" id="b" value="50"&gt;=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&lt;output name="x" for="a b"&gt;&lt;/output&gt;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&lt;/form&gt;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2212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Dive In!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5400000">
            <a:off x="6848977" y="1716072"/>
            <a:ext cx="39260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HTML5 Video Series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33600" y="2514600"/>
            <a:ext cx="76200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4800" dirty="0" smtClean="0"/>
              <a:t>Start Coding!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759669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620000" cy="1143000"/>
          </a:xfrm>
        </p:spPr>
        <p:txBody>
          <a:bodyPr/>
          <a:lstStyle/>
          <a:p>
            <a:r>
              <a:rPr lang="en-US" dirty="0" smtClean="0"/>
              <a:t>What’s New?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38300"/>
            <a:ext cx="7620000" cy="4800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New Input Types</a:t>
            </a:r>
          </a:p>
          <a:p>
            <a:r>
              <a:rPr lang="en-US" sz="3600" dirty="0" smtClean="0"/>
              <a:t>New Tags</a:t>
            </a:r>
          </a:p>
          <a:p>
            <a:r>
              <a:rPr lang="en-US" sz="3600" dirty="0" smtClean="0"/>
              <a:t>New List Elements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 rot="5400000">
            <a:off x="6848977" y="1716072"/>
            <a:ext cx="39260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HTML5 Video Series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4495800"/>
            <a:ext cx="1943100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058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620000" cy="1143000"/>
          </a:xfrm>
        </p:spPr>
        <p:txBody>
          <a:bodyPr/>
          <a:lstStyle/>
          <a:p>
            <a:r>
              <a:rPr lang="en-US" dirty="0" smtClean="0"/>
              <a:t>New Input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1975"/>
            <a:ext cx="7620000" cy="912625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400" dirty="0" smtClean="0"/>
              <a:t>HTML5 has several new input types. 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 rot="5400000">
            <a:off x="6848977" y="1716072"/>
            <a:ext cx="39260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HTML5 Video Series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5410200"/>
            <a:ext cx="647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Some browsers might not </a:t>
            </a:r>
            <a:r>
              <a:rPr lang="en-US" dirty="0" smtClean="0"/>
              <a:t>be able to render the new types YET but the good news is, you can still use them. They will just be read as standard text input </a:t>
            </a:r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2173768"/>
            <a:ext cx="2286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color</a:t>
            </a:r>
          </a:p>
          <a:p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date</a:t>
            </a:r>
          </a:p>
          <a:p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datetime</a:t>
            </a:r>
            <a:endParaRPr lang="en-US" sz="28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datetime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-local</a:t>
            </a:r>
          </a:p>
          <a:p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email</a:t>
            </a:r>
          </a:p>
          <a:p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month</a:t>
            </a:r>
          </a:p>
          <a:p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number</a:t>
            </a:r>
            <a:endParaRPr lang="en-US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24200" y="2173768"/>
            <a:ext cx="2743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range</a:t>
            </a:r>
          </a:p>
          <a:p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search</a:t>
            </a:r>
          </a:p>
          <a:p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tel</a:t>
            </a:r>
            <a:endParaRPr lang="en-US" sz="28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time</a:t>
            </a:r>
          </a:p>
          <a:p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url</a:t>
            </a:r>
            <a:endParaRPr lang="en-US" sz="28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week</a:t>
            </a:r>
            <a:endParaRPr lang="en-US" sz="2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660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New Input Field Types: </a:t>
            </a:r>
            <a:r>
              <a:rPr lang="en-US" sz="4000" b="1" dirty="0" smtClean="0"/>
              <a:t>Email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09298"/>
            <a:ext cx="7620000" cy="4800600"/>
          </a:xfrm>
        </p:spPr>
        <p:txBody>
          <a:bodyPr>
            <a:normAutofit/>
          </a:bodyPr>
          <a:lstStyle/>
          <a:p>
            <a:pPr marL="114300" indent="0">
              <a:spcBef>
                <a:spcPts val="400"/>
              </a:spcBef>
              <a:buNone/>
            </a:pPr>
            <a:r>
              <a:rPr lang="en-US" sz="2400" dirty="0" smtClean="0"/>
              <a:t>The new </a:t>
            </a:r>
            <a:r>
              <a:rPr lang="en-US" sz="2400" b="1" dirty="0" smtClean="0"/>
              <a:t>email</a:t>
            </a:r>
            <a:r>
              <a:rPr lang="en-US" sz="2400" dirty="0" smtClean="0"/>
              <a:t> input type allows the form to validate the email address format without the use of Javascript</a:t>
            </a:r>
          </a:p>
          <a:p>
            <a:pPr marL="114300" indent="0">
              <a:spcBef>
                <a:spcPts val="400"/>
              </a:spcBef>
              <a:buNone/>
            </a:pPr>
            <a:endParaRPr lang="en-US" sz="2400" dirty="0"/>
          </a:p>
          <a:p>
            <a:pPr marL="114300" indent="0">
              <a:spcBef>
                <a:spcPts val="400"/>
              </a:spcBef>
              <a:buNone/>
            </a:pPr>
            <a:r>
              <a:rPr lang="en-US" sz="3200" dirty="0" smtClean="0"/>
              <a:t>Usage:</a:t>
            </a:r>
          </a:p>
          <a:p>
            <a:pPr marL="114300" indent="0">
              <a:spcBef>
                <a:spcPts val="400"/>
              </a:spcBef>
              <a:buNone/>
            </a:pP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&lt;input type=“email” name=“email”&gt;</a:t>
            </a:r>
            <a:endParaRPr lang="en-US" sz="32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00"/>
              </a:spcBef>
            </a:pPr>
            <a:endParaRPr lang="en-US" sz="2800" dirty="0" smtClean="0"/>
          </a:p>
        </p:txBody>
      </p:sp>
      <p:sp>
        <p:nvSpPr>
          <p:cNvPr id="4" name="TextBox 3"/>
          <p:cNvSpPr txBox="1"/>
          <p:nvPr/>
        </p:nvSpPr>
        <p:spPr>
          <a:xfrm rot="5400000">
            <a:off x="6848977" y="1716072"/>
            <a:ext cx="39260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HTML5 Video Series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100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New Input Field Types: </a:t>
            </a:r>
            <a:r>
              <a:rPr lang="en-US" sz="4000" b="1" dirty="0" smtClean="0"/>
              <a:t>Color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09298"/>
            <a:ext cx="7620000" cy="4800600"/>
          </a:xfrm>
        </p:spPr>
        <p:txBody>
          <a:bodyPr>
            <a:normAutofit/>
          </a:bodyPr>
          <a:lstStyle/>
          <a:p>
            <a:pPr marL="114300" indent="0">
              <a:spcBef>
                <a:spcPts val="400"/>
              </a:spcBef>
              <a:buNone/>
            </a:pPr>
            <a:r>
              <a:rPr lang="en-US" sz="2400" dirty="0" smtClean="0"/>
              <a:t>Allows you to select a color from a color picker</a:t>
            </a:r>
          </a:p>
          <a:p>
            <a:pPr marL="114300" indent="0">
              <a:spcBef>
                <a:spcPts val="400"/>
              </a:spcBef>
              <a:buNone/>
            </a:pPr>
            <a:endParaRPr lang="en-US" sz="2400" dirty="0"/>
          </a:p>
          <a:p>
            <a:pPr marL="114300" indent="0">
              <a:spcBef>
                <a:spcPts val="400"/>
              </a:spcBef>
              <a:buNone/>
            </a:pPr>
            <a:r>
              <a:rPr lang="en-US" sz="3200" dirty="0" smtClean="0"/>
              <a:t>Usage:</a:t>
            </a:r>
          </a:p>
          <a:p>
            <a:pPr marL="114300" indent="0">
              <a:spcBef>
                <a:spcPts val="400"/>
              </a:spcBef>
              <a:buNone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&lt;input type="color" name="</a:t>
            </a:r>
            <a:r>
              <a:rPr lang="en-US" sz="3200" dirty="0" err="1">
                <a:solidFill>
                  <a:schemeClr val="bg1">
                    <a:lumMod val="50000"/>
                  </a:schemeClr>
                </a:solidFill>
              </a:rPr>
              <a:t>favcolor</a:t>
            </a: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"&gt;</a:t>
            </a:r>
            <a:endParaRPr lang="en-US" sz="28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5400000">
            <a:off x="6848977" y="1716072"/>
            <a:ext cx="39260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HTML5 Video Series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742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New Input Field Types: </a:t>
            </a:r>
            <a:r>
              <a:rPr lang="en-US" sz="4000" b="1" dirty="0" smtClean="0"/>
              <a:t>Date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09298"/>
            <a:ext cx="7620000" cy="4800600"/>
          </a:xfrm>
        </p:spPr>
        <p:txBody>
          <a:bodyPr>
            <a:normAutofit/>
          </a:bodyPr>
          <a:lstStyle/>
          <a:p>
            <a:pPr marL="114300" indent="0">
              <a:spcBef>
                <a:spcPts val="400"/>
              </a:spcBef>
              <a:buNone/>
            </a:pPr>
            <a:r>
              <a:rPr lang="en-US" sz="2400" dirty="0" smtClean="0"/>
              <a:t>Allows </a:t>
            </a:r>
            <a:r>
              <a:rPr lang="en-US" sz="2400" dirty="0"/>
              <a:t>the user to select a date.</a:t>
            </a:r>
            <a:endParaRPr lang="en-US" sz="2400" dirty="0"/>
          </a:p>
          <a:p>
            <a:pPr marL="114300" indent="0">
              <a:spcBef>
                <a:spcPts val="400"/>
              </a:spcBef>
              <a:buNone/>
            </a:pPr>
            <a:endParaRPr lang="en-US" sz="3200" dirty="0" smtClean="0"/>
          </a:p>
          <a:p>
            <a:pPr marL="114300" indent="0">
              <a:spcBef>
                <a:spcPts val="400"/>
              </a:spcBef>
              <a:buNone/>
            </a:pPr>
            <a:r>
              <a:rPr lang="en-US" sz="3200" dirty="0" smtClean="0"/>
              <a:t>Usage:</a:t>
            </a:r>
          </a:p>
          <a:p>
            <a:pPr marL="114300" indent="0">
              <a:spcBef>
                <a:spcPts val="400"/>
              </a:spcBef>
              <a:buNone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&lt;input type="date" name="</a:t>
            </a:r>
            <a:r>
              <a:rPr lang="en-US" sz="3200" dirty="0" err="1">
                <a:solidFill>
                  <a:schemeClr val="bg1">
                    <a:lumMod val="50000"/>
                  </a:schemeClr>
                </a:solidFill>
              </a:rPr>
              <a:t>bday</a:t>
            </a: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"&gt;</a:t>
            </a:r>
            <a:endParaRPr lang="en-US" sz="28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5400000">
            <a:off x="6848977" y="1716072"/>
            <a:ext cx="39260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HTML5 Video Series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321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New Input Field Types: </a:t>
            </a:r>
            <a:r>
              <a:rPr lang="en-US" sz="4000" b="1" dirty="0" smtClean="0"/>
              <a:t>Date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09298"/>
            <a:ext cx="76200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400" dirty="0" smtClean="0"/>
              <a:t>U</a:t>
            </a:r>
            <a:r>
              <a:rPr lang="en-US" sz="2400" dirty="0"/>
              <a:t>sed for input fields that should contain a numeric value.</a:t>
            </a:r>
          </a:p>
          <a:p>
            <a:pPr marL="114300" indent="0">
              <a:buNone/>
            </a:pPr>
            <a:r>
              <a:rPr lang="en-US" sz="2400" dirty="0"/>
              <a:t>You can also set restrictions on what numbers are </a:t>
            </a:r>
            <a:r>
              <a:rPr lang="en-US" sz="2400" dirty="0" smtClean="0"/>
              <a:t>accepted</a:t>
            </a:r>
            <a:endParaRPr lang="en-US" sz="2400" dirty="0"/>
          </a:p>
          <a:p>
            <a:pPr marL="114300" indent="0">
              <a:spcBef>
                <a:spcPts val="400"/>
              </a:spcBef>
              <a:buNone/>
            </a:pPr>
            <a:endParaRPr lang="en-US" sz="3200" dirty="0" smtClean="0"/>
          </a:p>
          <a:p>
            <a:pPr marL="114300" indent="0">
              <a:spcBef>
                <a:spcPts val="400"/>
              </a:spcBef>
              <a:buNone/>
            </a:pPr>
            <a:r>
              <a:rPr lang="en-US" sz="3200" dirty="0" smtClean="0"/>
              <a:t>Usage:</a:t>
            </a:r>
          </a:p>
          <a:p>
            <a:pPr marL="114300" indent="0">
              <a:spcBef>
                <a:spcPts val="400"/>
              </a:spcBef>
              <a:buNone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&lt;input type="number" name="quantity" min="1" max="5"&gt;</a:t>
            </a:r>
            <a:endParaRPr lang="en-US" sz="28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5400000">
            <a:off x="6848977" y="1716072"/>
            <a:ext cx="39260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HTML5 Video Series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289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New Input Field Types: </a:t>
            </a:r>
            <a:r>
              <a:rPr lang="en-US" sz="4000" b="1" dirty="0" smtClean="0"/>
              <a:t>Range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09298"/>
            <a:ext cx="76200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400" dirty="0" smtClean="0"/>
              <a:t>Gives us a control </a:t>
            </a:r>
            <a:r>
              <a:rPr lang="en-US" sz="2400" dirty="0"/>
              <a:t>for entering a number whose exact value is not important (like a slider control</a:t>
            </a:r>
            <a:r>
              <a:rPr lang="en-US" sz="2400" dirty="0" smtClean="0"/>
              <a:t>)</a:t>
            </a:r>
            <a:endParaRPr lang="en-US" sz="2400" dirty="0"/>
          </a:p>
          <a:p>
            <a:pPr marL="114300" indent="0">
              <a:spcBef>
                <a:spcPts val="400"/>
              </a:spcBef>
              <a:buNone/>
            </a:pPr>
            <a:endParaRPr lang="en-US" sz="3200" dirty="0" smtClean="0"/>
          </a:p>
          <a:p>
            <a:pPr marL="114300" indent="0">
              <a:spcBef>
                <a:spcPts val="400"/>
              </a:spcBef>
              <a:buNone/>
            </a:pPr>
            <a:r>
              <a:rPr lang="en-US" sz="3200" dirty="0" smtClean="0"/>
              <a:t>Usage:</a:t>
            </a:r>
          </a:p>
          <a:p>
            <a:pPr marL="114300" indent="0">
              <a:spcBef>
                <a:spcPts val="400"/>
              </a:spcBef>
              <a:buNone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&lt;input type="range" name="points" min="1" max="10"&gt;</a:t>
            </a:r>
            <a:endParaRPr lang="en-US" sz="28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5400000">
            <a:off x="6848977" y="1716072"/>
            <a:ext cx="39260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HTML5 Video Series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75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New Input Field Types: </a:t>
            </a:r>
            <a:r>
              <a:rPr lang="en-US" sz="4000" b="1" dirty="0" smtClean="0"/>
              <a:t>Tel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09298"/>
            <a:ext cx="80772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400" dirty="0"/>
              <a:t>Used to </a:t>
            </a:r>
            <a:r>
              <a:rPr lang="en-US" sz="2400" dirty="0"/>
              <a:t>d</a:t>
            </a:r>
            <a:r>
              <a:rPr lang="en-US" sz="2400" dirty="0" smtClean="0"/>
              <a:t>efine </a:t>
            </a:r>
            <a:r>
              <a:rPr lang="en-US" sz="2400" dirty="0"/>
              <a:t>a field for entering </a:t>
            </a:r>
            <a:r>
              <a:rPr lang="en-US" sz="2400" dirty="0" smtClean="0"/>
              <a:t>a telephone number:</a:t>
            </a:r>
          </a:p>
          <a:p>
            <a:pPr marL="114300" indent="0">
              <a:buNone/>
            </a:pPr>
            <a:endParaRPr lang="en-US" sz="32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114300" indent="0">
              <a:spcBef>
                <a:spcPts val="400"/>
              </a:spcBef>
              <a:buNone/>
            </a:pPr>
            <a:r>
              <a:rPr lang="en-US" sz="3200" dirty="0" smtClean="0"/>
              <a:t>Usage:</a:t>
            </a:r>
          </a:p>
          <a:p>
            <a:pPr marL="114300" indent="0">
              <a:spcBef>
                <a:spcPts val="400"/>
              </a:spcBef>
              <a:buNone/>
            </a:pP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&lt;input type="</a:t>
            </a:r>
            <a:r>
              <a:rPr lang="en-US" sz="3200" dirty="0" err="1" smtClean="0">
                <a:solidFill>
                  <a:schemeClr val="bg1">
                    <a:lumMod val="50000"/>
                  </a:schemeClr>
                </a:solidFill>
              </a:rPr>
              <a:t>tel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" name="</a:t>
            </a:r>
            <a:r>
              <a:rPr lang="en-US" sz="3200" dirty="0" err="1" smtClean="0">
                <a:solidFill>
                  <a:schemeClr val="bg1">
                    <a:lumMod val="50000"/>
                  </a:schemeClr>
                </a:solidFill>
              </a:rPr>
              <a:t>usrtel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"&gt;</a:t>
            </a:r>
            <a:endParaRPr lang="en-US" sz="28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5400000">
            <a:off x="6848977" y="1716072"/>
            <a:ext cx="39260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HTML5 Video Series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2878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1378</TotalTime>
  <Words>619</Words>
  <Application>Microsoft Office PowerPoint</Application>
  <PresentationFormat>On-screen Show (4:3)</PresentationFormat>
  <Paragraphs>106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Adjacency</vt:lpstr>
      <vt:lpstr>Chapter 3: HTML5 Forms</vt:lpstr>
      <vt:lpstr>What’s New?</vt:lpstr>
      <vt:lpstr>New Input Types</vt:lpstr>
      <vt:lpstr>New Input Field Types: Email</vt:lpstr>
      <vt:lpstr>New Input Field Types: Color</vt:lpstr>
      <vt:lpstr>New Input Field Types: Date</vt:lpstr>
      <vt:lpstr>New Input Field Types: Date</vt:lpstr>
      <vt:lpstr>New Input Field Types: Range</vt:lpstr>
      <vt:lpstr>New Input Field Types: Tel</vt:lpstr>
      <vt:lpstr>New Input Field Types: Time</vt:lpstr>
      <vt:lpstr>New Input Field Types: url</vt:lpstr>
      <vt:lpstr>New Input Field Types: url</vt:lpstr>
      <vt:lpstr>New Form Elements: &lt;datalist&gt;</vt:lpstr>
      <vt:lpstr>&lt;datalist&gt; Example</vt:lpstr>
      <vt:lpstr>New Form Elements: &lt;keygen&gt;</vt:lpstr>
      <vt:lpstr>&lt;keygen&gt; Example</vt:lpstr>
      <vt:lpstr>New Form Elements: &lt;output&gt;</vt:lpstr>
      <vt:lpstr>Lets Dive In!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1: Intro to HTML</dc:title>
  <dc:creator>Brad</dc:creator>
  <cp:lastModifiedBy>Brad</cp:lastModifiedBy>
  <cp:revision>52</cp:revision>
  <dcterms:created xsi:type="dcterms:W3CDTF">2013-01-08T19:32:11Z</dcterms:created>
  <dcterms:modified xsi:type="dcterms:W3CDTF">2013-02-04T15:26:19Z</dcterms:modified>
</cp:coreProperties>
</file>